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BAF8F6-3B75-4BD3-AA9A-F6ECD8170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A445663-E32C-4516-81C7-7E1907553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05DBB40-B429-4202-A018-36C4247EC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00671C8-F87A-401E-9053-B0F9BF72E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0C2FCD-447D-4AEC-B1F1-175749F0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57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605F86-9947-43E3-9238-042920263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4D186B-86B3-4AF8-B257-7A503548D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8323E39-1BB6-4139-943F-80B55D2A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1AF18F9-2C6F-4F38-8F41-7C0D623A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322F83-9BBA-407C-A86E-78796D41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52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4F3204A-BA41-4997-BBDE-DF7B6AB5E3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D89C5E6-F3C9-4C12-A773-2410BD691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E65FBF0-2BC7-493A-9096-8010D057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AEA497-94DB-45E2-BAEA-D431857AA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89AF708-EA52-4347-989A-8E13F511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46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F5979B-CEF4-4DAC-BD41-A6D2DDA06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0D0C17-B922-48B7-9EB9-A06553EE4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5DDFFD-EF8D-4F26-99DA-7278F4625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91DEC4-34FB-436F-B842-8D251B1C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41CCBB-34A2-43D0-9EF1-E16015A90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D765D7-5F79-403B-8688-2633DEAB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85D7DE9-3F66-412F-BA81-A0D867979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DB25A61-1BB8-4155-A7E8-E56AE801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842CAE-7F45-4767-9565-FAA109A8A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E08F4-D4BD-4792-91FF-883FE923A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84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DE989E-DE91-40D9-A6AE-5D2D6C60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2561A8C-41B2-4664-9114-089B69063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56B08C1-17C8-4FE8-9B55-C13299EF3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FB660DF-54A3-4869-A8D5-DCA26F86B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EA9E2B5-F553-477C-B977-22A97E39B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3120F0-3266-4261-A034-52BF1E4D3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36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0A8587-A359-46E5-AB8F-6CBF5E689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832991-5A1C-4CDD-A788-F44850A08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B75DE7B-5B71-4A3D-8163-37C394707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0F406B5-C6A3-40B9-BEF5-53B37D623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A43A535-445C-430A-8275-EA4D9CEB3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6DC5579-02E2-4BC5-9B5A-04D84DE63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F7A6B61-6607-4EFE-9EB7-B9D8543A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63A8A4A2-FF16-4A79-A6C5-7DC50D6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01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205DCF-7897-4703-8ABB-4639F27ED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4784252-ED00-4F71-BFA5-755417EEC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291C565-E7D4-44A0-8CEB-B411AC3A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16542F0-E833-40C5-AE85-73947E34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7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90686C3-1967-4100-85D0-12FD632A1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40BE22D-2A99-472A-9A22-866D11CC3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B0568A-DFC9-44C4-9F4E-FCDC2FF7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8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C9A043-1C54-4D57-92C7-7588F634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F6ACE59-62DF-4A8F-BE6F-B50311B9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FEFB452-F59A-45E7-86A2-388363EE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5A848DE-02C4-471E-95CB-98B52E52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30D9EE0-8BB2-4A50-A48B-7025D1D5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775F696-1756-4B3D-B222-A918B1A39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64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CE3318-C08D-4C7A-93FE-8C1F55F7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E2E1E48-FCFE-448C-915B-3669F0769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27AD7B9-683C-41A3-B982-EA57CF950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4D2E680-699B-49D1-819B-6A193256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DE41290-FC4C-4B22-8F4A-38D12392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5D40EF2-68D0-499A-826C-300911A6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57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A30307A-EBA8-4FA1-B8E5-921732926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DE38718-9219-46A5-8D94-6038A9EB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04475D-15AB-483B-9B2A-2553862F6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3CDD8-D163-4FD5-95EF-4B6510B8E667}" type="datetimeFigureOut">
              <a:rPr lang="en-GB" smtClean="0"/>
              <a:t>10/02/2020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259E3C-9C09-4083-9D26-92BFB5CE1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CAE22DA-E0A8-4B67-93EF-1281694BDA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A297-0A52-4C2B-85A6-DBA36F007F6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604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rboodle.com/app/courses/31413/modules/Resource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rboodle.com/app/courses/31413/modules/Resource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rboodle.com/app/courses/31413/modules/Resource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rboodle.com/app/courses/31413/modules/Resourc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75" y="2923175"/>
            <a:ext cx="2743200" cy="119803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</a:rPr>
              <a:t>Theme 1: Aspects of German-speaking society</a:t>
            </a:r>
            <a:endParaRPr lang="en-GB" sz="2000" dirty="0">
              <a:solidFill>
                <a:schemeClr val="tx1"/>
              </a:solidFill>
            </a:endParaRPr>
          </a:p>
          <a:p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1253" y="632110"/>
            <a:ext cx="2179150" cy="1112172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1. </a:t>
            </a:r>
            <a:r>
              <a:rPr lang="fr-FR" sz="1600" b="1" dirty="0" err="1">
                <a:solidFill>
                  <a:schemeClr val="tx1"/>
                </a:solidFill>
              </a:rPr>
              <a:t>Familie</a:t>
            </a:r>
            <a:r>
              <a:rPr lang="fr-FR" sz="1600" b="1" dirty="0">
                <a:solidFill>
                  <a:schemeClr val="tx1"/>
                </a:solidFill>
              </a:rPr>
              <a:t> </a:t>
            </a:r>
            <a:r>
              <a:rPr lang="fr-FR" sz="1600" b="1" dirty="0" err="1">
                <a:solidFill>
                  <a:schemeClr val="tx1"/>
                </a:solidFill>
              </a:rPr>
              <a:t>im</a:t>
            </a:r>
            <a:r>
              <a:rPr lang="fr-FR" sz="1600" b="1" dirty="0">
                <a:solidFill>
                  <a:schemeClr val="tx1"/>
                </a:solidFill>
              </a:rPr>
              <a:t> </a:t>
            </a:r>
            <a:r>
              <a:rPr lang="fr-FR" sz="1600" b="1" dirty="0" err="1">
                <a:solidFill>
                  <a:schemeClr val="tx1"/>
                </a:solidFill>
              </a:rPr>
              <a:t>Wandel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9742" y="2950338"/>
            <a:ext cx="2220661" cy="1123955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2</a:t>
            </a:r>
            <a:r>
              <a:rPr lang="fr-FR" sz="1600" b="1" dirty="0" smtClean="0">
                <a:solidFill>
                  <a:schemeClr val="tx1"/>
                </a:solidFill>
              </a:rPr>
              <a:t>. </a:t>
            </a:r>
            <a:r>
              <a:rPr lang="fr-FR" sz="1600" b="1" dirty="0">
                <a:solidFill>
                  <a:schemeClr val="tx1"/>
                </a:solidFill>
              </a:rPr>
              <a:t>Die digitale </a:t>
            </a:r>
            <a:r>
              <a:rPr lang="fr-FR" sz="1600" b="1" dirty="0" err="1">
                <a:solidFill>
                  <a:schemeClr val="tx1"/>
                </a:solidFill>
              </a:rPr>
              <a:t>Welt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69741" y="4865205"/>
            <a:ext cx="2220662" cy="1161198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3:</a:t>
            </a:r>
            <a:r>
              <a:rPr lang="de-DE" sz="1600" b="1" dirty="0">
                <a:solidFill>
                  <a:schemeClr val="tx1"/>
                </a:solidFill>
              </a:rPr>
              <a:t>Jugendkultur: Mode, Musik und Fernsehen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0568" y="211352"/>
            <a:ext cx="4327433" cy="538619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1.1 Beziehungen innerhalb der Familie"/>
              </a:rPr>
              <a:t> </a:t>
            </a:r>
            <a:r>
              <a:rPr lang="en-GB" sz="1600" dirty="0" err="1">
                <a:hlinkClick r:id="rId2" tooltip="1.1 Beziehungen innerhalb der Familie"/>
              </a:rPr>
              <a:t>Beziehungen</a:t>
            </a:r>
            <a:r>
              <a:rPr lang="en-GB" sz="1600" dirty="0">
                <a:hlinkClick r:id="rId2" tooltip="1.1 Beziehungen innerhalb der Familie"/>
              </a:rPr>
              <a:t> </a:t>
            </a:r>
            <a:r>
              <a:rPr lang="en-GB" sz="1600" dirty="0" err="1">
                <a:hlinkClick r:id="rId2" tooltip="1.1 Beziehungen innerhalb der Familie"/>
              </a:rPr>
              <a:t>innerhalb</a:t>
            </a:r>
            <a:r>
              <a:rPr lang="en-GB" sz="1600" dirty="0">
                <a:hlinkClick r:id="rId2" tooltip="1.1 Beziehungen innerhalb der Familie"/>
              </a:rPr>
              <a:t> der </a:t>
            </a:r>
            <a:r>
              <a:rPr lang="en-GB" sz="1600" dirty="0" err="1">
                <a:hlinkClick r:id="rId2" tooltip="1.1 Beziehungen innerhalb der Familie"/>
              </a:rPr>
              <a:t>Familie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40567" y="901723"/>
            <a:ext cx="4327433" cy="556796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en-GB" sz="1600" dirty="0">
                <a:hlinkClick r:id="rId2" tooltip="1.2 Partnerschaft und Ehe"/>
              </a:rPr>
              <a:t> </a:t>
            </a:r>
            <a:r>
              <a:rPr lang="en-GB" sz="1600" dirty="0" err="1">
                <a:hlinkClick r:id="rId2" tooltip="1.2 Partnerschaft und Ehe"/>
              </a:rPr>
              <a:t>Partnerschaft</a:t>
            </a:r>
            <a:r>
              <a:rPr lang="en-GB" sz="1600" dirty="0">
                <a:hlinkClick r:id="rId2" tooltip="1.2 Partnerschaft und Ehe"/>
              </a:rPr>
              <a:t> und </a:t>
            </a:r>
            <a:r>
              <a:rPr lang="en-GB" sz="1600" dirty="0" err="1">
                <a:hlinkClick r:id="rId2" tooltip="1.2 Partnerschaft und Ehe"/>
              </a:rPr>
              <a:t>Ehe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0567" y="1635339"/>
            <a:ext cx="4327433" cy="533620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>
                <a:hlinkClick r:id="rId2" tooltip="1.3 Verschiedene Familienformen"/>
              </a:rPr>
              <a:t> </a:t>
            </a:r>
            <a:r>
              <a:rPr lang="en-GB" sz="1600" dirty="0" err="1">
                <a:hlinkClick r:id="rId2" tooltip="1.3 Verschiedene Familienformen"/>
              </a:rPr>
              <a:t>Verschiedene</a:t>
            </a:r>
            <a:r>
              <a:rPr lang="en-GB" sz="1600" dirty="0">
                <a:hlinkClick r:id="rId2" tooltip="1.3 Verschiedene Familienformen"/>
              </a:rPr>
              <a:t> </a:t>
            </a:r>
            <a:r>
              <a:rPr lang="en-GB" sz="1600" dirty="0" err="1">
                <a:hlinkClick r:id="rId2" tooltip="1.3 Verschiedene Familienformen"/>
              </a:rPr>
              <a:t>Familienformen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245" y="2416718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2.1 Das Internet"/>
              </a:rPr>
              <a:t>Das Internet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00245" y="3077989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en-GB" sz="1600" dirty="0" err="1">
                <a:hlinkClick r:id="rId2" tooltip="2.2 Soziale Netzwerke"/>
              </a:rPr>
              <a:t>Soziale</a:t>
            </a:r>
            <a:r>
              <a:rPr lang="en-GB" sz="1600" dirty="0">
                <a:hlinkClick r:id="rId2" tooltip="2.2 Soziale Netzwerke"/>
              </a:rPr>
              <a:t> </a:t>
            </a:r>
            <a:r>
              <a:rPr lang="en-GB" sz="1600" dirty="0" err="1">
                <a:hlinkClick r:id="rId2" tooltip="2.2 Soziale Netzwerke"/>
              </a:rPr>
              <a:t>Netzwerke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244" y="3756741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>
                <a:hlinkClick r:id="rId2" tooltip="2.3 Die Digitalisierung der Gesellschaft"/>
              </a:rPr>
              <a:t> Die </a:t>
            </a:r>
            <a:r>
              <a:rPr lang="en-GB" sz="1600" dirty="0" err="1">
                <a:hlinkClick r:id="rId2" tooltip="2.3 Die Digitalisierung der Gesellschaft"/>
              </a:rPr>
              <a:t>Digitalisierung</a:t>
            </a:r>
            <a:r>
              <a:rPr lang="en-GB" sz="1600" dirty="0">
                <a:hlinkClick r:id="rId2" tooltip="2.3 Die Digitalisierung der Gesellschaft"/>
              </a:rPr>
              <a:t> der </a:t>
            </a:r>
            <a:r>
              <a:rPr lang="en-GB" sz="1600" dirty="0" err="1">
                <a:hlinkClick r:id="rId2" tooltip="2.3 Die Digitalisierung der Gesellschaft"/>
              </a:rPr>
              <a:t>Gesellschaft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00241" y="4588550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3.1 Mode und Image"/>
              </a:rPr>
              <a:t>Mode und Image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241" y="5248915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3.2 Die Bedeutung der Musik für Jugendliche"/>
              </a:rPr>
              <a:t> Die Bedeutung der Musik für Jugendliche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00240" y="5937700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>
                <a:hlinkClick r:id="rId2" tooltip="3.3 Die Rolle des Fernsehens"/>
              </a:rPr>
              <a:t> Die Rolle des </a:t>
            </a:r>
            <a:r>
              <a:rPr lang="en-GB" sz="1600" dirty="0" err="1">
                <a:hlinkClick r:id="rId2" tooltip="3.3 Die Rolle des Fernsehens"/>
              </a:rPr>
              <a:t>Fernsehens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4" idx="3"/>
            <a:endCxn id="5" idx="1"/>
          </p:cNvCxnSpPr>
          <p:nvPr/>
        </p:nvCxnSpPr>
        <p:spPr>
          <a:xfrm flipV="1">
            <a:off x="2964575" y="1188196"/>
            <a:ext cx="946678" cy="2333999"/>
          </a:xfrm>
          <a:prstGeom prst="bentConnector3">
            <a:avLst>
              <a:gd name="adj1" fmla="val 4711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10" idx="1"/>
          </p:cNvCxnSpPr>
          <p:nvPr/>
        </p:nvCxnSpPr>
        <p:spPr>
          <a:xfrm>
            <a:off x="2964575" y="3522195"/>
            <a:ext cx="905166" cy="1923609"/>
          </a:xfrm>
          <a:prstGeom prst="bentConnector3">
            <a:avLst>
              <a:gd name="adj1" fmla="val 49454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174417" y="3522195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0218" y="387927"/>
            <a:ext cx="138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12te </a:t>
            </a:r>
            <a:r>
              <a:rPr lang="fr-FR" sz="2000" b="1" dirty="0" err="1" smtClean="0"/>
              <a:t>Klasse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70431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75" y="2923175"/>
            <a:ext cx="2743200" cy="1198039"/>
          </a:xfrm>
          <a:prstGeom prst="rect">
            <a:avLst/>
          </a:prstGeom>
          <a:solidFill>
            <a:srgbClr val="AE78D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</a:rPr>
              <a:t>Theme 2: Artistic culture in the German-speaking world</a:t>
            </a:r>
            <a:endParaRPr lang="en-GB" sz="2000" dirty="0">
              <a:solidFill>
                <a:schemeClr val="tx1"/>
              </a:solidFill>
            </a:endParaRPr>
          </a:p>
          <a:p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1253" y="632110"/>
            <a:ext cx="2179150" cy="11121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1. </a:t>
            </a:r>
            <a:r>
              <a:rPr lang="de-DE" sz="1600" b="1" dirty="0">
                <a:solidFill>
                  <a:schemeClr val="tx1"/>
                </a:solidFill>
              </a:rPr>
              <a:t>Feste und Traditionen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9742" y="2950338"/>
            <a:ext cx="2220661" cy="11239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2. </a:t>
            </a:r>
            <a:r>
              <a:rPr lang="de-DE" sz="1600" b="1" dirty="0">
                <a:solidFill>
                  <a:schemeClr val="tx1"/>
                </a:solidFill>
              </a:rPr>
              <a:t>Kunst und Architektur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69741" y="4865205"/>
            <a:ext cx="2220662" cy="1161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3:</a:t>
            </a:r>
            <a:r>
              <a:rPr lang="de-DE" sz="1600" b="1" dirty="0">
                <a:solidFill>
                  <a:schemeClr val="tx1"/>
                </a:solidFill>
              </a:rPr>
              <a:t>Das Berliner Kulturleben damals und heute</a:t>
            </a:r>
            <a:endParaRPr lang="en-GB" sz="1600" dirty="0">
              <a:solidFill>
                <a:schemeClr val="tx1"/>
              </a:solidFill>
            </a:endParaRPr>
          </a:p>
          <a:p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0568" y="211352"/>
            <a:ext cx="4327433" cy="5386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de-DE" sz="1600" dirty="0">
                <a:hlinkClick r:id="rId2" tooltip="4.1 Feste und Traditionen – ihre Wurzeln und Ursprünge"/>
              </a:rPr>
              <a:t> Feste und Traditionen – ihre Wurzeln und Ursprünge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40567" y="901723"/>
            <a:ext cx="4327433" cy="5567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4.2 Feste und Traditionen – ihre soziale und wirtschaftliche Bedeutung"/>
              </a:rPr>
              <a:t> Feste und Traditionen – ihre soziale und wirtschaftliche Bedeutung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0567" y="1635339"/>
            <a:ext cx="4327433" cy="533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de-DE" sz="1600" dirty="0">
                <a:hlinkClick r:id="rId2" tooltip="4.3 Vielfältige Traditionen in verschiedenen Regionen"/>
              </a:rPr>
              <a:t> Vielfältige Traditionen in verschiedenen Regionen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245" y="2416718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 err="1">
                <a:hlinkClick r:id="rId2" tooltip="5.1 Künstler und Architekten"/>
              </a:rPr>
              <a:t>Künstler</a:t>
            </a:r>
            <a:r>
              <a:rPr lang="en-GB" sz="1600" dirty="0">
                <a:hlinkClick r:id="rId2" tooltip="5.1 Künstler und Architekten"/>
              </a:rPr>
              <a:t> und </a:t>
            </a:r>
            <a:r>
              <a:rPr lang="en-GB" sz="1600" dirty="0" err="1">
                <a:hlinkClick r:id="rId2" tooltip="5.1 Künstler und Architekten"/>
              </a:rPr>
              <a:t>Architekten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00245" y="3077989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5.2 Kunst und Architektur im Alltag"/>
              </a:rPr>
              <a:t>Kunst und Architektur im Alltag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244" y="3756741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de-DE" sz="1600" dirty="0">
                <a:hlinkClick r:id="rId2" tooltip="5.3 Kunst und Architektur – Vergangenheit, Gegenwart und Zukunft"/>
              </a:rPr>
              <a:t>Kunst und Architektur – Vergangenheit, Gegenwart und Zukunft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00241" y="4588550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de-DE" sz="1600" dirty="0">
                <a:hlinkClick r:id="rId2" tooltip="6.1 Berlin – geprägt durch seine Geschichte"/>
              </a:rPr>
              <a:t> Berlin – geprägt durch seine Geschichte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241" y="5248915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6.2 Theater, Musik und Museen in Berlin"/>
              </a:rPr>
              <a:t>Theater, Musik und Museen in Berlin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00240" y="5937700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de-DE" sz="1600" dirty="0">
                <a:hlinkClick r:id="rId2" tooltip="6.3 Die Vielfalt innerhalb der Bevölkerung Berlins"/>
              </a:rPr>
              <a:t>Die Vielfalt innerhalb der Bevölkerung Berlins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4" idx="3"/>
            <a:endCxn id="5" idx="1"/>
          </p:cNvCxnSpPr>
          <p:nvPr/>
        </p:nvCxnSpPr>
        <p:spPr>
          <a:xfrm flipV="1">
            <a:off x="2964575" y="1188196"/>
            <a:ext cx="946678" cy="2333999"/>
          </a:xfrm>
          <a:prstGeom prst="bentConnector3">
            <a:avLst>
              <a:gd name="adj1" fmla="val 4711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10" idx="1"/>
          </p:cNvCxnSpPr>
          <p:nvPr/>
        </p:nvCxnSpPr>
        <p:spPr>
          <a:xfrm>
            <a:off x="2964575" y="3522195"/>
            <a:ext cx="905166" cy="1923609"/>
          </a:xfrm>
          <a:prstGeom prst="bentConnector3">
            <a:avLst>
              <a:gd name="adj1" fmla="val 49454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174417" y="3522195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0218" y="387927"/>
            <a:ext cx="138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12te </a:t>
            </a:r>
            <a:r>
              <a:rPr lang="fr-FR" sz="2000" b="1" dirty="0" err="1" smtClean="0"/>
              <a:t>Klasse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75932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75" y="2562045"/>
            <a:ext cx="2743200" cy="155917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</a:rPr>
              <a:t>Theme 3: Multiculturalism in German-speaking society</a:t>
            </a:r>
            <a:endParaRPr lang="en-GB" sz="2000" dirty="0">
              <a:solidFill>
                <a:schemeClr val="tx1"/>
              </a:solidFill>
            </a:endParaRPr>
          </a:p>
          <a:p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1253" y="632110"/>
            <a:ext cx="2179150" cy="1112172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1. – </a:t>
            </a:r>
            <a:r>
              <a:rPr lang="fr-FR" sz="1600" b="1" dirty="0" err="1">
                <a:solidFill>
                  <a:schemeClr val="tx1"/>
                </a:solidFill>
              </a:rPr>
              <a:t>Einwanderung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9742" y="2950338"/>
            <a:ext cx="2220661" cy="1123955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2. </a:t>
            </a:r>
            <a:r>
              <a:rPr lang="fr-FR" sz="1600" b="1" dirty="0" err="1">
                <a:solidFill>
                  <a:schemeClr val="tx1"/>
                </a:solidFill>
              </a:rPr>
              <a:t>Integration</a:t>
            </a:r>
            <a:endParaRPr lang="en-GB" sz="1600" dirty="0">
              <a:solidFill>
                <a:schemeClr val="tx1"/>
              </a:solidFill>
            </a:endParaRPr>
          </a:p>
          <a:p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69741" y="4865205"/>
            <a:ext cx="2220662" cy="1161198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3:</a:t>
            </a:r>
            <a:r>
              <a:rPr lang="fr-FR" sz="1600" b="1" dirty="0">
                <a:solidFill>
                  <a:schemeClr val="tx1"/>
                </a:solidFill>
              </a:rPr>
              <a:t>Rassismus</a:t>
            </a:r>
            <a:endParaRPr lang="en-GB" sz="1600" dirty="0">
              <a:solidFill>
                <a:schemeClr val="tx1"/>
              </a:solidFill>
            </a:endParaRPr>
          </a:p>
          <a:p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0568" y="211352"/>
            <a:ext cx="4327433" cy="538619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1.1 Die Gründe für Migration"/>
              </a:rPr>
              <a:t> Die </a:t>
            </a:r>
            <a:r>
              <a:rPr lang="en-GB" sz="1600" dirty="0" err="1">
                <a:hlinkClick r:id="rId2" tooltip="1.1 Die Gründe für Migration"/>
              </a:rPr>
              <a:t>Gründe</a:t>
            </a:r>
            <a:r>
              <a:rPr lang="en-GB" sz="1600" dirty="0">
                <a:hlinkClick r:id="rId2" tooltip="1.1 Die Gründe für Migration"/>
              </a:rPr>
              <a:t> </a:t>
            </a:r>
            <a:r>
              <a:rPr lang="en-GB" sz="1600" dirty="0" err="1">
                <a:hlinkClick r:id="rId2" tooltip="1.1 Die Gründe für Migration"/>
              </a:rPr>
              <a:t>für</a:t>
            </a:r>
            <a:r>
              <a:rPr lang="en-GB" sz="1600" dirty="0">
                <a:hlinkClick r:id="rId2" tooltip="1.1 Die Gründe für Migration"/>
              </a:rPr>
              <a:t> Migration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40567" y="901723"/>
            <a:ext cx="4327433" cy="556796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1.2 Vor- und Nachteile der Einwanderung"/>
              </a:rPr>
              <a:t>Vor- und Nachteile der Einwanderung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0567" y="1635339"/>
            <a:ext cx="4327433" cy="533620"/>
          </a:xfrm>
          <a:prstGeom prst="rect">
            <a:avLst/>
          </a:prstGeom>
          <a:solidFill>
            <a:srgbClr val="E67EAD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 err="1">
                <a:hlinkClick r:id="rId2" tooltip="1.3 Migrationspolitik"/>
              </a:rPr>
              <a:t>Migrationspolitik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245" y="2416718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2.1 Maßnahmen zur Integration"/>
              </a:rPr>
              <a:t> </a:t>
            </a:r>
            <a:r>
              <a:rPr lang="en-GB" sz="1600" dirty="0" err="1">
                <a:hlinkClick r:id="rId2" tooltip="2.1 Maßnahmen zur Integration"/>
              </a:rPr>
              <a:t>Maßnahmen</a:t>
            </a:r>
            <a:r>
              <a:rPr lang="en-GB" sz="1600" dirty="0">
                <a:hlinkClick r:id="rId2" tooltip="2.1 Maßnahmen zur Integration"/>
              </a:rPr>
              <a:t> </a:t>
            </a:r>
            <a:r>
              <a:rPr lang="en-GB" sz="1600" dirty="0" err="1">
                <a:hlinkClick r:id="rId2" tooltip="2.1 Maßnahmen zur Integration"/>
              </a:rPr>
              <a:t>zur</a:t>
            </a:r>
            <a:r>
              <a:rPr lang="en-GB" sz="1600" dirty="0">
                <a:hlinkClick r:id="rId2" tooltip="2.1 Maßnahmen zur Integration"/>
              </a:rPr>
              <a:t> Integration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00245" y="3077989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en-GB" sz="1600" dirty="0">
                <a:hlinkClick r:id="rId2" tooltip="2.2 Hindernisse für die Integration"/>
              </a:rPr>
              <a:t> </a:t>
            </a:r>
            <a:r>
              <a:rPr lang="en-GB" sz="1600" dirty="0" err="1">
                <a:hlinkClick r:id="rId2" tooltip="2.2 Hindernisse für die Integration"/>
              </a:rPr>
              <a:t>Hindernisse</a:t>
            </a:r>
            <a:r>
              <a:rPr lang="en-GB" sz="1600" dirty="0">
                <a:hlinkClick r:id="rId2" tooltip="2.2 Hindernisse für die Integration"/>
              </a:rPr>
              <a:t> </a:t>
            </a:r>
            <a:r>
              <a:rPr lang="en-GB" sz="1600" dirty="0" err="1">
                <a:hlinkClick r:id="rId2" tooltip="2.2 Hindernisse für die Integration"/>
              </a:rPr>
              <a:t>für</a:t>
            </a:r>
            <a:r>
              <a:rPr lang="en-GB" sz="1600" dirty="0">
                <a:hlinkClick r:id="rId2" tooltip="2.2 Hindernisse für die Integration"/>
              </a:rPr>
              <a:t> die Integration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244" y="3756741"/>
            <a:ext cx="4327433" cy="533620"/>
          </a:xfrm>
          <a:prstGeom prst="rect">
            <a:avLst/>
          </a:prstGeom>
          <a:solidFill>
            <a:srgbClr val="8CDAC2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>
                <a:hlinkClick r:id="rId2" tooltip="2.3 Die Erfahrungen verschiedener Migrantengruppen"/>
              </a:rPr>
              <a:t> Die </a:t>
            </a:r>
            <a:r>
              <a:rPr lang="en-GB" sz="1600" dirty="0" err="1">
                <a:hlinkClick r:id="rId2" tooltip="2.3 Die Erfahrungen verschiedener Migrantengruppen"/>
              </a:rPr>
              <a:t>Erfahrungen</a:t>
            </a:r>
            <a:r>
              <a:rPr lang="en-GB" sz="1600" dirty="0">
                <a:hlinkClick r:id="rId2" tooltip="2.3 Die Erfahrungen verschiedener Migrantengruppen"/>
              </a:rPr>
              <a:t> </a:t>
            </a:r>
            <a:r>
              <a:rPr lang="en-GB" sz="1600" dirty="0" err="1">
                <a:hlinkClick r:id="rId2" tooltip="2.3 Die Erfahrungen verschiedener Migrantengruppen"/>
              </a:rPr>
              <a:t>verschiedener</a:t>
            </a:r>
            <a:r>
              <a:rPr lang="en-GB" sz="1600" dirty="0">
                <a:hlinkClick r:id="rId2" tooltip="2.3 Die Erfahrungen verschiedener Migrantengruppen"/>
              </a:rPr>
              <a:t> </a:t>
            </a:r>
            <a:r>
              <a:rPr lang="en-GB" sz="1600" dirty="0" err="1">
                <a:hlinkClick r:id="rId2" tooltip="2.3 Die Erfahrungen verschiedener Migrantengruppen"/>
              </a:rPr>
              <a:t>Migrantengruppen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00241" y="4588550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hlinkClick r:id="rId2" tooltip="3.1 Die Opfer des Rassismus"/>
              </a:rPr>
              <a:t>Die </a:t>
            </a:r>
            <a:r>
              <a:rPr lang="en-GB" sz="1600" dirty="0" err="1">
                <a:hlinkClick r:id="rId2" tooltip="3.1 Die Opfer des Rassismus"/>
              </a:rPr>
              <a:t>Opfer</a:t>
            </a:r>
            <a:r>
              <a:rPr lang="en-GB" sz="1600" dirty="0">
                <a:hlinkClick r:id="rId2" tooltip="3.1 Die Opfer des Rassismus"/>
              </a:rPr>
              <a:t> des </a:t>
            </a:r>
            <a:r>
              <a:rPr lang="en-GB" sz="1600" dirty="0" err="1">
                <a:hlinkClick r:id="rId2" tooltip="3.1 Die Opfer des Rassismus"/>
              </a:rPr>
              <a:t>Rassismus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241" y="5248915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en-GB" sz="1600" dirty="0">
                <a:hlinkClick r:id="rId2" tooltip="3.2 Die Ursprünge des Rassismus"/>
              </a:rPr>
              <a:t> Die </a:t>
            </a:r>
            <a:r>
              <a:rPr lang="en-GB" sz="1600" dirty="0" err="1">
                <a:hlinkClick r:id="rId2" tooltip="3.2 Die Ursprünge des Rassismus"/>
              </a:rPr>
              <a:t>Ursprünge</a:t>
            </a:r>
            <a:r>
              <a:rPr lang="en-GB" sz="1600" dirty="0">
                <a:hlinkClick r:id="rId2" tooltip="3.2 Die Ursprünge des Rassismus"/>
              </a:rPr>
              <a:t> des </a:t>
            </a:r>
            <a:r>
              <a:rPr lang="en-GB" sz="1600" dirty="0" err="1">
                <a:hlinkClick r:id="rId2" tooltip="3.2 Die Ursprünge des Rassismus"/>
              </a:rPr>
              <a:t>Rassismus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00240" y="5937700"/>
            <a:ext cx="4327433" cy="533620"/>
          </a:xfrm>
          <a:prstGeom prst="rect">
            <a:avLst/>
          </a:prstGeom>
          <a:solidFill>
            <a:srgbClr val="899CD7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>
                <a:hlinkClick r:id="rId2" tooltip="3.3 Der Kampf gegen Rassismus"/>
              </a:rPr>
              <a:t> Der </a:t>
            </a:r>
            <a:r>
              <a:rPr lang="en-GB" sz="1600" dirty="0" err="1">
                <a:hlinkClick r:id="rId2" tooltip="3.3 Der Kampf gegen Rassismus"/>
              </a:rPr>
              <a:t>Kampf</a:t>
            </a:r>
            <a:r>
              <a:rPr lang="en-GB" sz="1600" dirty="0">
                <a:hlinkClick r:id="rId2" tooltip="3.3 Der Kampf gegen Rassismus"/>
              </a:rPr>
              <a:t> </a:t>
            </a:r>
            <a:r>
              <a:rPr lang="en-GB" sz="1600" dirty="0" err="1">
                <a:hlinkClick r:id="rId2" tooltip="3.3 Der Kampf gegen Rassismus"/>
              </a:rPr>
              <a:t>gegen</a:t>
            </a:r>
            <a:r>
              <a:rPr lang="en-GB" sz="1600" dirty="0">
                <a:hlinkClick r:id="rId2" tooltip="3.3 Der Kampf gegen Rassismus"/>
              </a:rPr>
              <a:t> </a:t>
            </a:r>
            <a:r>
              <a:rPr lang="en-GB" sz="1600" dirty="0" err="1">
                <a:hlinkClick r:id="rId2" tooltip="3.3 Der Kampf gegen Rassismus"/>
              </a:rPr>
              <a:t>Rassismus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4" idx="3"/>
            <a:endCxn id="5" idx="1"/>
          </p:cNvCxnSpPr>
          <p:nvPr/>
        </p:nvCxnSpPr>
        <p:spPr>
          <a:xfrm flipV="1">
            <a:off x="2964575" y="1188196"/>
            <a:ext cx="946678" cy="215343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10" idx="1"/>
          </p:cNvCxnSpPr>
          <p:nvPr/>
        </p:nvCxnSpPr>
        <p:spPr>
          <a:xfrm>
            <a:off x="2964575" y="3341630"/>
            <a:ext cx="905166" cy="21041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215928" y="3335621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0218" y="387927"/>
            <a:ext cx="138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13te </a:t>
            </a:r>
            <a:r>
              <a:rPr lang="fr-FR" sz="2000" b="1" dirty="0" err="1" smtClean="0"/>
              <a:t>Klasse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540532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1375" y="2923175"/>
            <a:ext cx="2743200" cy="1198039"/>
          </a:xfrm>
          <a:prstGeom prst="rect">
            <a:avLst/>
          </a:prstGeom>
          <a:solidFill>
            <a:srgbClr val="AE78D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b="1" dirty="0">
                <a:solidFill>
                  <a:schemeClr val="tx1"/>
                </a:solidFill>
              </a:rPr>
              <a:t>Theme 4: Aspects of political life in the German-speaking world</a:t>
            </a:r>
            <a:endParaRPr lang="en-GB" sz="2000" dirty="0">
              <a:solidFill>
                <a:schemeClr val="tx1"/>
              </a:solidFill>
            </a:endParaRPr>
          </a:p>
          <a:p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11253" y="632110"/>
            <a:ext cx="2179150" cy="11121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1. </a:t>
            </a:r>
            <a:r>
              <a:rPr lang="de-DE" sz="1600" b="1" dirty="0">
                <a:solidFill>
                  <a:schemeClr val="tx1"/>
                </a:solidFill>
              </a:rPr>
              <a:t>Deutschland und die Europäische Union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9742" y="2950338"/>
            <a:ext cx="2220661" cy="11239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2. </a:t>
            </a:r>
            <a:r>
              <a:rPr lang="de-DE" sz="1600" b="1" dirty="0">
                <a:solidFill>
                  <a:schemeClr val="tx1"/>
                </a:solidFill>
              </a:rPr>
              <a:t>Die Politik und die Jugend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69741" y="4865205"/>
            <a:ext cx="2220662" cy="11611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3:</a:t>
            </a:r>
            <a:r>
              <a:rPr lang="de-DE" sz="1600" b="1" dirty="0">
                <a:solidFill>
                  <a:schemeClr val="tx1"/>
                </a:solidFill>
              </a:rPr>
              <a:t>Die Wiedervereinigung und ihre Folgen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40568" y="211352"/>
            <a:ext cx="4327433" cy="5386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de-DE" sz="1600" dirty="0">
                <a:hlinkClick r:id="rId2" tooltip="4.1 Die Rolle Deutschlands in Europa"/>
              </a:rPr>
              <a:t> Die Rolle Deutschlands in Europa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40567" y="901723"/>
            <a:ext cx="4327433" cy="5567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de-DE" sz="1600" dirty="0">
                <a:hlinkClick r:id="rId2" tooltip="4.2 Vor- und Nachteile der EU für Deutschland"/>
              </a:rPr>
              <a:t>Vor- und Nachteile der EU für Deutschland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40567" y="1635339"/>
            <a:ext cx="4327433" cy="5336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de-DE" sz="1600" dirty="0">
                <a:hlinkClick r:id="rId2" tooltip="4.3 Die Auswirkungen der EU-Erweiterung auf Deutschland"/>
              </a:rPr>
              <a:t> Die Auswirkungen der EU-Erweiterung auf Deutschland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300245" y="2416718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en-GB" sz="1600" dirty="0">
                <a:solidFill>
                  <a:schemeClr val="tx1"/>
                </a:solidFill>
                <a:hlinkClick r:id="rId2" tooltip="5.1 Politisches Engagement Jugendlicher"/>
              </a:rPr>
              <a:t> </a:t>
            </a:r>
            <a:r>
              <a:rPr lang="en-GB" sz="1600" dirty="0" err="1">
                <a:solidFill>
                  <a:schemeClr val="tx1"/>
                </a:solidFill>
                <a:hlinkClick r:id="rId2" tooltip="5.1 Politisches Engagement Jugendlicher"/>
              </a:rPr>
              <a:t>Politisches</a:t>
            </a:r>
            <a:r>
              <a:rPr lang="en-GB" sz="1600" dirty="0">
                <a:solidFill>
                  <a:schemeClr val="tx1"/>
                </a:solidFill>
                <a:hlinkClick r:id="rId2" tooltip="5.1 Politisches Engagement Jugendlicher"/>
              </a:rPr>
              <a:t> Engagement </a:t>
            </a:r>
            <a:r>
              <a:rPr lang="en-GB" sz="1600" dirty="0" err="1">
                <a:solidFill>
                  <a:schemeClr val="tx1"/>
                </a:solidFill>
                <a:hlinkClick r:id="rId2" tooltip="5.1 Politisches Engagement Jugendlicher"/>
              </a:rPr>
              <a:t>Jugendlicher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00245" y="3077989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b. </a:t>
            </a:r>
            <a:r>
              <a:rPr lang="en-GB" sz="1600" dirty="0">
                <a:solidFill>
                  <a:schemeClr val="tx1"/>
                </a:solidFill>
                <a:hlinkClick r:id="rId2" tooltip="5.2 Schwerpunkte der Jugendpolitik"/>
              </a:rPr>
              <a:t> </a:t>
            </a:r>
            <a:r>
              <a:rPr lang="en-GB" sz="1600" dirty="0" err="1">
                <a:solidFill>
                  <a:schemeClr val="tx1"/>
                </a:solidFill>
                <a:hlinkClick r:id="rId2" tooltip="5.2 Schwerpunkte der Jugendpolitik"/>
              </a:rPr>
              <a:t>Schwerpunkte</a:t>
            </a:r>
            <a:r>
              <a:rPr lang="en-GB" sz="1600" dirty="0">
                <a:solidFill>
                  <a:schemeClr val="tx1"/>
                </a:solidFill>
                <a:hlinkClick r:id="rId2" tooltip="5.2 Schwerpunkte der Jugendpolitik"/>
              </a:rPr>
              <a:t> der </a:t>
            </a:r>
            <a:r>
              <a:rPr lang="en-GB" sz="1600" dirty="0" err="1">
                <a:solidFill>
                  <a:schemeClr val="tx1"/>
                </a:solidFill>
                <a:hlinkClick r:id="rId2" tooltip="5.2 Schwerpunkte der Jugendpolitik"/>
              </a:rPr>
              <a:t>Jugendpolitik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300244" y="3756741"/>
            <a:ext cx="4327433" cy="5336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en-GB" sz="1600" dirty="0" err="1">
                <a:solidFill>
                  <a:schemeClr val="tx1"/>
                </a:solidFill>
                <a:hlinkClick r:id="rId2" tooltip="5.3 Werte und Ideale"/>
              </a:rPr>
              <a:t>Werte</a:t>
            </a:r>
            <a:r>
              <a:rPr lang="en-GB" sz="1600" dirty="0">
                <a:solidFill>
                  <a:schemeClr val="tx1"/>
                </a:solidFill>
                <a:hlinkClick r:id="rId2" tooltip="5.3 Werte und Ideale"/>
              </a:rPr>
              <a:t> und </a:t>
            </a:r>
            <a:r>
              <a:rPr lang="en-GB" sz="1600" dirty="0" err="1">
                <a:solidFill>
                  <a:schemeClr val="tx1"/>
                </a:solidFill>
                <a:hlinkClick r:id="rId2" tooltip="5.3 Werte und Ideale"/>
              </a:rPr>
              <a:t>Ideale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00241" y="4588550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endParaRPr lang="fr-FR" sz="1600" b="1" dirty="0">
              <a:solidFill>
                <a:schemeClr val="tx1"/>
              </a:solidFill>
            </a:endParaRPr>
          </a:p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a. </a:t>
            </a:r>
            <a:r>
              <a:rPr lang="de-DE" sz="1600" dirty="0">
                <a:solidFill>
                  <a:schemeClr val="tx1"/>
                </a:solidFill>
                <a:hlinkClick r:id="rId2" tooltip="6.1 Friedliche Revolution in der DDR"/>
              </a:rPr>
              <a:t> Friedliche Revolution in der DDR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241" y="5248915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 smtClean="0">
                <a:solidFill>
                  <a:schemeClr val="tx1"/>
                </a:solidFill>
              </a:rPr>
              <a:t>b</a:t>
            </a:r>
            <a:r>
              <a:rPr lang="de-DE" sz="1600" dirty="0">
                <a:solidFill>
                  <a:schemeClr val="tx1"/>
                </a:solidFill>
                <a:hlinkClick r:id="rId2" tooltip="6.2 Die Wiedervereinigung – Wunsch und Wirklichkeit"/>
              </a:rPr>
              <a:t>Die Wiedervereinigung – Wunsch und Wirklichkeit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00240" y="5937700"/>
            <a:ext cx="4327433" cy="5336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fr-FR" sz="1600" b="1" dirty="0">
                <a:solidFill>
                  <a:schemeClr val="tx1"/>
                </a:solidFill>
              </a:rPr>
              <a:t>c. </a:t>
            </a:r>
            <a:r>
              <a:rPr lang="de-DE" sz="1600" dirty="0">
                <a:solidFill>
                  <a:schemeClr val="tx1"/>
                </a:solidFill>
                <a:hlinkClick r:id="rId2" tooltip="6.3 Alte und neue Bundesländer – Kultur und Identität"/>
              </a:rPr>
              <a:t>Alte und neue Bundesländer – Kultur und Identität</a:t>
            </a:r>
            <a:endParaRPr lang="fr-FR" sz="1600" b="1" dirty="0">
              <a:solidFill>
                <a:schemeClr val="tx1"/>
              </a:solidFill>
            </a:endParaRPr>
          </a:p>
        </p:txBody>
      </p:sp>
      <p:cxnSp>
        <p:nvCxnSpPr>
          <p:cNvPr id="37" name="Elbow Connector 36"/>
          <p:cNvCxnSpPr>
            <a:stCxn id="4" idx="3"/>
            <a:endCxn id="5" idx="1"/>
          </p:cNvCxnSpPr>
          <p:nvPr/>
        </p:nvCxnSpPr>
        <p:spPr>
          <a:xfrm flipV="1">
            <a:off x="2964575" y="1188196"/>
            <a:ext cx="946678" cy="2333999"/>
          </a:xfrm>
          <a:prstGeom prst="bentConnector3">
            <a:avLst>
              <a:gd name="adj1" fmla="val 47117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4" idx="3"/>
            <a:endCxn id="10" idx="1"/>
          </p:cNvCxnSpPr>
          <p:nvPr/>
        </p:nvCxnSpPr>
        <p:spPr>
          <a:xfrm>
            <a:off x="2964575" y="3522195"/>
            <a:ext cx="905166" cy="1923609"/>
          </a:xfrm>
          <a:prstGeom prst="bentConnector3">
            <a:avLst>
              <a:gd name="adj1" fmla="val 49454"/>
            </a:avLst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174417" y="3522195"/>
            <a:ext cx="69532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0218" y="387927"/>
            <a:ext cx="1382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13te </a:t>
            </a:r>
            <a:r>
              <a:rPr lang="fr-FR" sz="2000" b="1" dirty="0" err="1" smtClean="0"/>
              <a:t>Klasse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02455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247</Words>
  <Application>Microsoft Office PowerPoint</Application>
  <PresentationFormat>Custom</PresentationFormat>
  <Paragraphs>62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la classe 2019-2021</dc:title>
  <dc:creator>Lauren Crawford</dc:creator>
  <cp:lastModifiedBy>CShardlow</cp:lastModifiedBy>
  <cp:revision>9</cp:revision>
  <dcterms:created xsi:type="dcterms:W3CDTF">2019-08-25T16:37:44Z</dcterms:created>
  <dcterms:modified xsi:type="dcterms:W3CDTF">2020-02-10T09:34:47Z</dcterms:modified>
</cp:coreProperties>
</file>