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64" r:id="rId4"/>
    <p:sldId id="265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-78" y="-7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8BAF8F6-3B75-4BD3-AA9A-F6ECD8170E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6A445663-E32C-4516-81C7-7E19075534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05DBB40-B429-4202-A018-36C4247EC3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3CDD8-D163-4FD5-95EF-4B6510B8E667}" type="datetimeFigureOut">
              <a:rPr lang="en-GB" smtClean="0"/>
              <a:t>10/02/2020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00671C8-F87A-401E-9053-B0F9BF72E6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A0C2FCD-447D-4AEC-B1F1-175749F0E7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CA297-0A52-4C2B-85A6-DBA36F007F6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3570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1605F86-9947-43E3-9238-042920263F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894D186B-86B3-4AF8-B257-7A503548D7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F8323E39-1BB6-4139-943F-80B55D2A76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3CDD8-D163-4FD5-95EF-4B6510B8E667}" type="datetimeFigureOut">
              <a:rPr lang="en-GB" smtClean="0"/>
              <a:t>10/02/2020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11AF18F9-2C6F-4F38-8F41-7C0D623A0F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B322F83-9BBA-407C-A86E-78796D4198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CA297-0A52-4C2B-85A6-DBA36F007F6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1521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04F3204A-BA41-4997-BBDE-DF7B6AB5E38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3D89C5E6-F3C9-4C12-A773-2410BD6918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E65FBF0-2BC7-493A-9096-8010D05707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3CDD8-D163-4FD5-95EF-4B6510B8E667}" type="datetimeFigureOut">
              <a:rPr lang="en-GB" smtClean="0"/>
              <a:t>10/02/2020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4AEA497-94DB-45E2-BAEA-D431857AA9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89AF708-EA52-4347-989A-8E13F5119D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CA297-0A52-4C2B-85A6-DBA36F007F6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8467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6F5979B-CEF4-4DAC-BD41-A6D2DDA067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80D0C17-B922-48B7-9EB9-A06553EE41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A5DDFFD-EF8D-4F26-99DA-7278F4625F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3CDD8-D163-4FD5-95EF-4B6510B8E667}" type="datetimeFigureOut">
              <a:rPr lang="en-GB" smtClean="0"/>
              <a:t>10/02/2020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F91DEC4-34FB-436F-B842-8D251B1C06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041CCBB-34A2-43D0-9EF1-E16015A901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CA297-0A52-4C2B-85A6-DBA36F007F6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289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5D765D7-5F79-403B-8688-2633DEABF4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085D7DE9-3F66-412F-BA81-A0D8679798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7DB25A61-1BB8-4155-A7E8-E56AE8014A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3CDD8-D163-4FD5-95EF-4B6510B8E667}" type="datetimeFigureOut">
              <a:rPr lang="en-GB" smtClean="0"/>
              <a:t>10/02/2020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5842CAE-7F45-4767-9565-FAA109A8A8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93E08F4-D4BD-4792-91FF-883FE923A5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CA297-0A52-4C2B-85A6-DBA36F007F6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7841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EDE989E-DE91-40D9-A6AE-5D2D6C6042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2561A8C-41B2-4664-9114-089B69063B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956B08C1-17C8-4FE8-9B55-C13299EF3C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2FB660DF-54A3-4869-A8D5-DCA26F86B1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3CDD8-D163-4FD5-95EF-4B6510B8E667}" type="datetimeFigureOut">
              <a:rPr lang="en-GB" smtClean="0"/>
              <a:t>10/02/2020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BEA9E2B5-F553-477C-B977-22A97E39B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3B3120F0-3266-4261-A034-52BF1E4D38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CA297-0A52-4C2B-85A6-DBA36F007F6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2362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C0A8587-A359-46E5-AB8F-6CBF5E689B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20832991-5A1C-4CDD-A788-F44850A089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3B75DE7B-5B71-4A3D-8163-37C3947073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80F406B5-C6A3-40B9-BEF5-53B37D6230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2A43A535-445C-430A-8275-EA4D9CEB3C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06DC5579-02E2-4BC5-9B5A-04D84DE63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3CDD8-D163-4FD5-95EF-4B6510B8E667}" type="datetimeFigureOut">
              <a:rPr lang="en-GB" smtClean="0"/>
              <a:t>10/02/2020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3F7A6B61-6607-4EFE-9EB7-B9D8543A7F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63A8A4A2-FF16-4A79-A6C5-7DC50D632D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CA297-0A52-4C2B-85A6-DBA36F007F6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8015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D205DCF-7897-4703-8ABB-4639F27ED2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E4784252-ED00-4F71-BFA5-755417EECA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3CDD8-D163-4FD5-95EF-4B6510B8E667}" type="datetimeFigureOut">
              <a:rPr lang="en-GB" smtClean="0"/>
              <a:t>10/02/2020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1291C565-E7D4-44A0-8CEB-B411AC3AAB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F16542F0-E833-40C5-AE85-73947E34F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CA297-0A52-4C2B-85A6-DBA36F007F6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9075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590686C3-1967-4100-85D0-12FD632A1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3CDD8-D163-4FD5-95EF-4B6510B8E667}" type="datetimeFigureOut">
              <a:rPr lang="en-GB" smtClean="0"/>
              <a:t>10/02/2020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540BE22D-2A99-472A-9A22-866D11CC37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76B0568A-DFC9-44C4-9F4E-FCDC2FF77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CA297-0A52-4C2B-85A6-DBA36F007F6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382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6C9A043-1C54-4D57-92C7-7588F634A8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F6ACE59-62DF-4A8F-BE6F-B50311B9E4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1FEFB452-F59A-45E7-86A2-388363EE05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85A848DE-02C4-471E-95CB-98B52E52C7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3CDD8-D163-4FD5-95EF-4B6510B8E667}" type="datetimeFigureOut">
              <a:rPr lang="en-GB" smtClean="0"/>
              <a:t>10/02/2020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130D9EE0-8BB2-4A50-A48B-7025D1D515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2775F696-1756-4B3D-B222-A918B1A39E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CA297-0A52-4C2B-85A6-DBA36F007F6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5764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7CE3318-C08D-4C7A-93FE-8C1F55F743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8E2E1E48-FCFE-448C-915B-3669F07695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B27AD7B9-683C-41A3-B982-EA57CF950A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E4D2E680-699B-49D1-819B-6A1932566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3CDD8-D163-4FD5-95EF-4B6510B8E667}" type="datetimeFigureOut">
              <a:rPr lang="en-GB" smtClean="0"/>
              <a:t>10/02/2020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2DE41290-FC4C-4B22-8F4A-38D123920A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55D40EF2-68D0-499A-826C-300911A6C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CA297-0A52-4C2B-85A6-DBA36F007F6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9570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4A30307A-EBA8-4FA1-B8E5-9217329266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6DE38718-9219-46A5-8D94-6038A9EB2C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704475D-15AB-483B-9B2A-2553862F65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A3CDD8-D163-4FD5-95EF-4B6510B8E667}" type="datetimeFigureOut">
              <a:rPr lang="en-GB" smtClean="0"/>
              <a:t>10/02/2020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D259E3C-9C09-4083-9D26-92BFB5CE12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CAE22DA-E0A8-4B67-93EF-1281694BDA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ACA297-0A52-4C2B-85A6-DBA36F007F6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6042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1375" y="2923175"/>
            <a:ext cx="2743200" cy="119803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000" b="1" dirty="0">
                <a:solidFill>
                  <a:schemeClr val="tx1"/>
                </a:solidFill>
              </a:rPr>
              <a:t>Thème 1: Les Aspects de la Société Francophone: Les Tendances</a:t>
            </a:r>
          </a:p>
        </p:txBody>
      </p:sp>
      <p:sp>
        <p:nvSpPr>
          <p:cNvPr id="5" name="Rectangle 4"/>
          <p:cNvSpPr/>
          <p:nvPr/>
        </p:nvSpPr>
        <p:spPr>
          <a:xfrm>
            <a:off x="3911253" y="632110"/>
            <a:ext cx="2179150" cy="1112172"/>
          </a:xfrm>
          <a:prstGeom prst="rect">
            <a:avLst/>
          </a:prstGeom>
          <a:solidFill>
            <a:srgbClr val="E67EAD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b="1" dirty="0">
                <a:solidFill>
                  <a:schemeClr val="tx1"/>
                </a:solidFill>
              </a:rPr>
              <a:t>1. La famille en voie de changement</a:t>
            </a:r>
          </a:p>
        </p:txBody>
      </p:sp>
      <p:sp>
        <p:nvSpPr>
          <p:cNvPr id="9" name="Rectangle 8"/>
          <p:cNvSpPr/>
          <p:nvPr/>
        </p:nvSpPr>
        <p:spPr>
          <a:xfrm>
            <a:off x="3869742" y="2950338"/>
            <a:ext cx="2220661" cy="1123955"/>
          </a:xfrm>
          <a:prstGeom prst="rect">
            <a:avLst/>
          </a:prstGeom>
          <a:solidFill>
            <a:srgbClr val="8CDAC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b="1" dirty="0">
                <a:solidFill>
                  <a:schemeClr val="tx1"/>
                </a:solidFill>
              </a:rPr>
              <a:t>2. La ‘cyber-société’</a:t>
            </a:r>
          </a:p>
        </p:txBody>
      </p:sp>
      <p:sp>
        <p:nvSpPr>
          <p:cNvPr id="10" name="Rectangle 9"/>
          <p:cNvSpPr/>
          <p:nvPr/>
        </p:nvSpPr>
        <p:spPr>
          <a:xfrm>
            <a:off x="3869741" y="4865205"/>
            <a:ext cx="2220662" cy="1161198"/>
          </a:xfrm>
          <a:prstGeom prst="rect">
            <a:avLst/>
          </a:prstGeom>
          <a:solidFill>
            <a:srgbClr val="899CD7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b="1" dirty="0">
                <a:solidFill>
                  <a:schemeClr val="tx1"/>
                </a:solidFill>
              </a:rPr>
              <a:t>3: Le rôle du bénévolat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340568" y="211352"/>
            <a:ext cx="4327433" cy="538619"/>
          </a:xfrm>
          <a:prstGeom prst="rect">
            <a:avLst/>
          </a:prstGeom>
          <a:solidFill>
            <a:srgbClr val="E67EAD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b="1" dirty="0">
                <a:solidFill>
                  <a:schemeClr val="tx1"/>
                </a:solidFill>
              </a:rPr>
              <a:t>a. La vie de couple: nouvelles tendances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340567" y="901723"/>
            <a:ext cx="4327433" cy="556796"/>
          </a:xfrm>
          <a:prstGeom prst="rect">
            <a:avLst/>
          </a:prstGeom>
          <a:solidFill>
            <a:srgbClr val="E67EAD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b="1" dirty="0">
                <a:solidFill>
                  <a:schemeClr val="tx1"/>
                </a:solidFill>
              </a:rPr>
              <a:t>b. Monoparentalité, homoparentalité, familles recomposées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340567" y="1635339"/>
            <a:ext cx="4327433" cy="533620"/>
          </a:xfrm>
          <a:prstGeom prst="rect">
            <a:avLst/>
          </a:prstGeom>
          <a:solidFill>
            <a:srgbClr val="E67EAD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b="1" dirty="0">
                <a:solidFill>
                  <a:schemeClr val="tx1"/>
                </a:solidFill>
              </a:rPr>
              <a:t>c. Grands-parents, parents et enfants: soucis et problèmes</a:t>
            </a:r>
          </a:p>
        </p:txBody>
      </p:sp>
      <p:sp>
        <p:nvSpPr>
          <p:cNvPr id="30" name="Rectangle 29"/>
          <p:cNvSpPr/>
          <p:nvPr/>
        </p:nvSpPr>
        <p:spPr>
          <a:xfrm>
            <a:off x="6300245" y="2416718"/>
            <a:ext cx="4327433" cy="533620"/>
          </a:xfrm>
          <a:prstGeom prst="rect">
            <a:avLst/>
          </a:prstGeom>
          <a:solidFill>
            <a:srgbClr val="8CDAC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b="1" dirty="0">
                <a:solidFill>
                  <a:schemeClr val="tx1"/>
                </a:solidFill>
              </a:rPr>
              <a:t>a. Comment la technologie facilite la vie quotidienne</a:t>
            </a:r>
          </a:p>
        </p:txBody>
      </p:sp>
      <p:sp>
        <p:nvSpPr>
          <p:cNvPr id="31" name="Rectangle 30"/>
          <p:cNvSpPr/>
          <p:nvPr/>
        </p:nvSpPr>
        <p:spPr>
          <a:xfrm>
            <a:off x="6300245" y="3077989"/>
            <a:ext cx="4327433" cy="533620"/>
          </a:xfrm>
          <a:prstGeom prst="rect">
            <a:avLst/>
          </a:prstGeom>
          <a:solidFill>
            <a:srgbClr val="8CDAC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/>
            <a:r>
              <a:rPr lang="fr-FR" sz="1600" b="1" dirty="0">
                <a:solidFill>
                  <a:schemeClr val="tx1"/>
                </a:solidFill>
              </a:rPr>
              <a:t>b. Quels dangers la cyber-société pose-t-elle?</a:t>
            </a:r>
          </a:p>
          <a:p>
            <a:endParaRPr lang="fr-FR" sz="1600" b="1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300244" y="3756741"/>
            <a:ext cx="4327433" cy="533620"/>
          </a:xfrm>
          <a:prstGeom prst="rect">
            <a:avLst/>
          </a:prstGeom>
          <a:solidFill>
            <a:srgbClr val="8CDAC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/>
            <a:r>
              <a:rPr lang="fr-FR" sz="1600" b="1" dirty="0">
                <a:solidFill>
                  <a:schemeClr val="tx1"/>
                </a:solidFill>
              </a:rPr>
              <a:t>c. Qui sont les cybernautes?</a:t>
            </a:r>
          </a:p>
          <a:p>
            <a:endParaRPr lang="fr-FR" sz="1600" b="1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6300241" y="4588550"/>
            <a:ext cx="4327433" cy="533620"/>
          </a:xfrm>
          <a:prstGeom prst="rect">
            <a:avLst/>
          </a:prstGeom>
          <a:solidFill>
            <a:srgbClr val="899CD7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/>
            <a:r>
              <a:rPr lang="fr-FR" sz="1600" b="1" dirty="0">
                <a:solidFill>
                  <a:schemeClr val="tx1"/>
                </a:solidFill>
              </a:rPr>
              <a:t>a. Qui sont et que font les bénévoles?</a:t>
            </a:r>
          </a:p>
          <a:p>
            <a:endParaRPr lang="fr-FR" sz="1600" b="1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300241" y="5248915"/>
            <a:ext cx="4327433" cy="533620"/>
          </a:xfrm>
          <a:prstGeom prst="rect">
            <a:avLst/>
          </a:prstGeom>
          <a:solidFill>
            <a:srgbClr val="899CD7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/>
            <a:endParaRPr lang="fr-FR" sz="1600" b="1" dirty="0">
              <a:solidFill>
                <a:schemeClr val="tx1"/>
              </a:solidFill>
            </a:endParaRPr>
          </a:p>
          <a:p>
            <a:pPr marL="0" lvl="1"/>
            <a:r>
              <a:rPr lang="fr-FR" sz="1600" b="1" dirty="0">
                <a:solidFill>
                  <a:schemeClr val="tx1"/>
                </a:solidFill>
              </a:rPr>
              <a:t>b. Le bénévolat: Quelles valeurs pour ceux qui sont aidés?</a:t>
            </a:r>
          </a:p>
          <a:p>
            <a:endParaRPr lang="fr-FR" sz="1600" b="1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6300240" y="5937700"/>
            <a:ext cx="4327433" cy="533620"/>
          </a:xfrm>
          <a:prstGeom prst="rect">
            <a:avLst/>
          </a:prstGeom>
          <a:solidFill>
            <a:srgbClr val="899CD7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/>
            <a:endParaRPr lang="fr-FR" sz="1600" b="1" dirty="0">
              <a:solidFill>
                <a:schemeClr val="tx1"/>
              </a:solidFill>
            </a:endParaRPr>
          </a:p>
          <a:p>
            <a:pPr marL="0" lvl="1"/>
            <a:r>
              <a:rPr lang="fr-FR" sz="1600" b="1" dirty="0">
                <a:solidFill>
                  <a:schemeClr val="tx1"/>
                </a:solidFill>
              </a:rPr>
              <a:t>c. Le bénévolat: Quelles valeurs pour ceux qui aident?</a:t>
            </a:r>
          </a:p>
          <a:p>
            <a:endParaRPr lang="fr-FR" sz="1600" b="1" dirty="0">
              <a:solidFill>
                <a:schemeClr val="tx1"/>
              </a:solidFill>
            </a:endParaRPr>
          </a:p>
        </p:txBody>
      </p:sp>
      <p:cxnSp>
        <p:nvCxnSpPr>
          <p:cNvPr id="37" name="Elbow Connector 36"/>
          <p:cNvCxnSpPr>
            <a:stCxn id="4" idx="3"/>
            <a:endCxn id="5" idx="1"/>
          </p:cNvCxnSpPr>
          <p:nvPr/>
        </p:nvCxnSpPr>
        <p:spPr>
          <a:xfrm flipV="1">
            <a:off x="2964575" y="1188196"/>
            <a:ext cx="946678" cy="2333999"/>
          </a:xfrm>
          <a:prstGeom prst="bentConnector3">
            <a:avLst>
              <a:gd name="adj1" fmla="val 47117"/>
            </a:avLst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9" name="Elbow Connector 38"/>
          <p:cNvCxnSpPr>
            <a:stCxn id="4" idx="3"/>
            <a:endCxn id="10" idx="1"/>
          </p:cNvCxnSpPr>
          <p:nvPr/>
        </p:nvCxnSpPr>
        <p:spPr>
          <a:xfrm>
            <a:off x="2964575" y="3522195"/>
            <a:ext cx="905166" cy="1923609"/>
          </a:xfrm>
          <a:prstGeom prst="bentConnector3">
            <a:avLst>
              <a:gd name="adj1" fmla="val 49454"/>
            </a:avLst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3174417" y="3522195"/>
            <a:ext cx="695325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360218" y="387927"/>
            <a:ext cx="13824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/>
              <a:t>1ère année</a:t>
            </a:r>
          </a:p>
        </p:txBody>
      </p:sp>
    </p:spTree>
    <p:extLst>
      <p:ext uri="{BB962C8B-B14F-4D97-AF65-F5344CB8AC3E}">
        <p14:creationId xmlns:p14="http://schemas.microsoft.com/office/powerpoint/2010/main" val="7043182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1375" y="2923175"/>
            <a:ext cx="2743200" cy="1198039"/>
          </a:xfrm>
          <a:prstGeom prst="rect">
            <a:avLst/>
          </a:prstGeom>
          <a:solidFill>
            <a:srgbClr val="AE78D6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000" b="1" dirty="0">
                <a:solidFill>
                  <a:schemeClr val="tx1"/>
                </a:solidFill>
              </a:rPr>
              <a:t>Thème 2: La Culture Artistique dans les Pays Francophones</a:t>
            </a:r>
          </a:p>
        </p:txBody>
      </p:sp>
      <p:sp>
        <p:nvSpPr>
          <p:cNvPr id="5" name="Rectangle 4"/>
          <p:cNvSpPr/>
          <p:nvPr/>
        </p:nvSpPr>
        <p:spPr>
          <a:xfrm>
            <a:off x="3911253" y="632110"/>
            <a:ext cx="2179150" cy="111217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b="1" dirty="0">
                <a:solidFill>
                  <a:schemeClr val="tx1"/>
                </a:solidFill>
              </a:rPr>
              <a:t>1. Une culture fière de son héritage</a:t>
            </a:r>
          </a:p>
        </p:txBody>
      </p:sp>
      <p:sp>
        <p:nvSpPr>
          <p:cNvPr id="9" name="Rectangle 8"/>
          <p:cNvSpPr/>
          <p:nvPr/>
        </p:nvSpPr>
        <p:spPr>
          <a:xfrm>
            <a:off x="3869742" y="2950338"/>
            <a:ext cx="2220661" cy="112395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b="1" dirty="0">
                <a:solidFill>
                  <a:schemeClr val="tx1"/>
                </a:solidFill>
              </a:rPr>
              <a:t>2. La musique francophone contemporaine</a:t>
            </a:r>
          </a:p>
        </p:txBody>
      </p:sp>
      <p:sp>
        <p:nvSpPr>
          <p:cNvPr id="10" name="Rectangle 9"/>
          <p:cNvSpPr/>
          <p:nvPr/>
        </p:nvSpPr>
        <p:spPr>
          <a:xfrm>
            <a:off x="3869741" y="4865205"/>
            <a:ext cx="2220662" cy="11611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b="1" dirty="0">
                <a:solidFill>
                  <a:schemeClr val="tx1"/>
                </a:solidFill>
              </a:rPr>
              <a:t>3: Le cinéma: le septième art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340568" y="211352"/>
            <a:ext cx="4327433" cy="53861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b="1" dirty="0">
                <a:solidFill>
                  <a:schemeClr val="tx1"/>
                </a:solidFill>
              </a:rPr>
              <a:t>a. Le patrimoine sur le plan national, régional et local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340567" y="901723"/>
            <a:ext cx="4327433" cy="55679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b="1" dirty="0">
                <a:solidFill>
                  <a:schemeClr val="tx1"/>
                </a:solidFill>
              </a:rPr>
              <a:t>b. Comment le patrimoine reflète la culture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340567" y="1635339"/>
            <a:ext cx="4327433" cy="5336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b="1" dirty="0">
                <a:solidFill>
                  <a:schemeClr val="tx1"/>
                </a:solidFill>
              </a:rPr>
              <a:t>c. Le patrimoine et le tourisme</a:t>
            </a:r>
          </a:p>
        </p:txBody>
      </p:sp>
      <p:sp>
        <p:nvSpPr>
          <p:cNvPr id="30" name="Rectangle 29"/>
          <p:cNvSpPr/>
          <p:nvPr/>
        </p:nvSpPr>
        <p:spPr>
          <a:xfrm>
            <a:off x="6300245" y="2416718"/>
            <a:ext cx="4327433" cy="5336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b="1" dirty="0">
                <a:solidFill>
                  <a:schemeClr val="tx1"/>
                </a:solidFill>
              </a:rPr>
              <a:t>a. La diversité de la musique francophone contemporaine</a:t>
            </a:r>
          </a:p>
        </p:txBody>
      </p:sp>
      <p:sp>
        <p:nvSpPr>
          <p:cNvPr id="31" name="Rectangle 30"/>
          <p:cNvSpPr/>
          <p:nvPr/>
        </p:nvSpPr>
        <p:spPr>
          <a:xfrm>
            <a:off x="6300245" y="3077989"/>
            <a:ext cx="4327433" cy="5336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/>
            <a:r>
              <a:rPr lang="fr-FR" sz="1600" b="1" dirty="0">
                <a:solidFill>
                  <a:schemeClr val="tx1"/>
                </a:solidFill>
              </a:rPr>
              <a:t>b. Qui écoute et apprécie cette musique ?</a:t>
            </a:r>
          </a:p>
          <a:p>
            <a:endParaRPr lang="fr-FR" sz="1600" b="1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300244" y="3756741"/>
            <a:ext cx="4327433" cy="5336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/>
            <a:r>
              <a:rPr lang="fr-FR" sz="1600" b="1" dirty="0">
                <a:solidFill>
                  <a:schemeClr val="tx1"/>
                </a:solidFill>
              </a:rPr>
              <a:t>c. Comment sauvegarder cette musique ?</a:t>
            </a:r>
          </a:p>
          <a:p>
            <a:endParaRPr lang="fr-FR" sz="1600" b="1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6300241" y="4588550"/>
            <a:ext cx="4327433" cy="5336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/>
            <a:r>
              <a:rPr lang="fr-FR" sz="1600" b="1" dirty="0">
                <a:solidFill>
                  <a:schemeClr val="tx1"/>
                </a:solidFill>
              </a:rPr>
              <a:t>a. Pourquoi le septième art ?</a:t>
            </a:r>
          </a:p>
          <a:p>
            <a:endParaRPr lang="fr-FR" sz="1600" b="1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300241" y="5248915"/>
            <a:ext cx="4327433" cy="5336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/>
            <a:r>
              <a:rPr lang="fr-FR" sz="1600" b="1" dirty="0">
                <a:solidFill>
                  <a:schemeClr val="tx1"/>
                </a:solidFill>
              </a:rPr>
              <a:t>b. Le cinéma – une passion nationale ?</a:t>
            </a:r>
          </a:p>
          <a:p>
            <a:endParaRPr lang="fr-FR" sz="1600" b="1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6300240" y="5937700"/>
            <a:ext cx="4327433" cy="5336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/>
            <a:r>
              <a:rPr lang="fr-FR" sz="1600" b="1" dirty="0">
                <a:solidFill>
                  <a:schemeClr val="tx1"/>
                </a:solidFill>
              </a:rPr>
              <a:t>c. Evolution du cinéma – les grandes lignes</a:t>
            </a:r>
          </a:p>
          <a:p>
            <a:endParaRPr lang="fr-FR" sz="1600" b="1" dirty="0">
              <a:solidFill>
                <a:schemeClr val="tx1"/>
              </a:solidFill>
            </a:endParaRPr>
          </a:p>
        </p:txBody>
      </p:sp>
      <p:cxnSp>
        <p:nvCxnSpPr>
          <p:cNvPr id="37" name="Elbow Connector 36"/>
          <p:cNvCxnSpPr>
            <a:stCxn id="4" idx="3"/>
            <a:endCxn id="5" idx="1"/>
          </p:cNvCxnSpPr>
          <p:nvPr/>
        </p:nvCxnSpPr>
        <p:spPr>
          <a:xfrm flipV="1">
            <a:off x="2964575" y="1188196"/>
            <a:ext cx="946678" cy="2333999"/>
          </a:xfrm>
          <a:prstGeom prst="bentConnector3">
            <a:avLst>
              <a:gd name="adj1" fmla="val 47117"/>
            </a:avLst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9" name="Elbow Connector 38"/>
          <p:cNvCxnSpPr>
            <a:stCxn id="4" idx="3"/>
            <a:endCxn id="10" idx="1"/>
          </p:cNvCxnSpPr>
          <p:nvPr/>
        </p:nvCxnSpPr>
        <p:spPr>
          <a:xfrm>
            <a:off x="2964575" y="3522195"/>
            <a:ext cx="905166" cy="1923609"/>
          </a:xfrm>
          <a:prstGeom prst="bentConnector3">
            <a:avLst>
              <a:gd name="adj1" fmla="val 49454"/>
            </a:avLst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3174417" y="3522195"/>
            <a:ext cx="695325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60218" y="387927"/>
            <a:ext cx="13824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/>
              <a:t>1ère année</a:t>
            </a:r>
          </a:p>
        </p:txBody>
      </p:sp>
    </p:spTree>
    <p:extLst>
      <p:ext uri="{BB962C8B-B14F-4D97-AF65-F5344CB8AC3E}">
        <p14:creationId xmlns:p14="http://schemas.microsoft.com/office/powerpoint/2010/main" val="759324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1375" y="2923175"/>
            <a:ext cx="2743200" cy="119803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000" b="1" dirty="0">
                <a:solidFill>
                  <a:schemeClr val="tx1"/>
                </a:solidFill>
              </a:rPr>
              <a:t>Thème 1: Les Aspects de la Société Francophone: Les Questions d’Actualité</a:t>
            </a:r>
          </a:p>
        </p:txBody>
      </p:sp>
      <p:sp>
        <p:nvSpPr>
          <p:cNvPr id="5" name="Rectangle 4"/>
          <p:cNvSpPr/>
          <p:nvPr/>
        </p:nvSpPr>
        <p:spPr>
          <a:xfrm>
            <a:off x="3911253" y="632110"/>
            <a:ext cx="2179150" cy="1112172"/>
          </a:xfrm>
          <a:prstGeom prst="rect">
            <a:avLst/>
          </a:prstGeom>
          <a:solidFill>
            <a:srgbClr val="E67EAD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b="1" dirty="0">
                <a:solidFill>
                  <a:schemeClr val="tx1"/>
                </a:solidFill>
              </a:rPr>
              <a:t>1. Les aspects positifs d’une société diverse</a:t>
            </a:r>
          </a:p>
        </p:txBody>
      </p:sp>
      <p:sp>
        <p:nvSpPr>
          <p:cNvPr id="9" name="Rectangle 8"/>
          <p:cNvSpPr/>
          <p:nvPr/>
        </p:nvSpPr>
        <p:spPr>
          <a:xfrm>
            <a:off x="3869742" y="2950338"/>
            <a:ext cx="2220661" cy="1123955"/>
          </a:xfrm>
          <a:prstGeom prst="rect">
            <a:avLst/>
          </a:prstGeom>
          <a:solidFill>
            <a:srgbClr val="8CDAC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b="1" dirty="0">
                <a:solidFill>
                  <a:schemeClr val="tx1"/>
                </a:solidFill>
              </a:rPr>
              <a:t>2. Quelle vie pour les marginalisés?</a:t>
            </a:r>
          </a:p>
        </p:txBody>
      </p:sp>
      <p:sp>
        <p:nvSpPr>
          <p:cNvPr id="10" name="Rectangle 9"/>
          <p:cNvSpPr/>
          <p:nvPr/>
        </p:nvSpPr>
        <p:spPr>
          <a:xfrm>
            <a:off x="3869741" y="4865205"/>
            <a:ext cx="2220662" cy="1161198"/>
          </a:xfrm>
          <a:prstGeom prst="rect">
            <a:avLst/>
          </a:prstGeom>
          <a:solidFill>
            <a:srgbClr val="899CD7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b="1" dirty="0">
                <a:solidFill>
                  <a:schemeClr val="tx1"/>
                </a:solidFill>
              </a:rPr>
              <a:t>3: Comment on traite les criminels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340568" y="211352"/>
            <a:ext cx="4327433" cy="538619"/>
          </a:xfrm>
          <a:prstGeom prst="rect">
            <a:avLst/>
          </a:prstGeom>
          <a:solidFill>
            <a:srgbClr val="E67EAD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b="1" dirty="0">
                <a:solidFill>
                  <a:schemeClr val="tx1"/>
                </a:solidFill>
              </a:rPr>
              <a:t>a. L’enrichissement dû à la mixité ethnique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340567" y="901723"/>
            <a:ext cx="4327433" cy="556796"/>
          </a:xfrm>
          <a:prstGeom prst="rect">
            <a:avLst/>
          </a:prstGeom>
          <a:solidFill>
            <a:srgbClr val="E67EAD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b="1" dirty="0">
                <a:solidFill>
                  <a:schemeClr val="tx1"/>
                </a:solidFill>
              </a:rPr>
              <a:t>b. Diversité, tolérance et respect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340567" y="1635339"/>
            <a:ext cx="4327433" cy="533620"/>
          </a:xfrm>
          <a:prstGeom prst="rect">
            <a:avLst/>
          </a:prstGeom>
          <a:solidFill>
            <a:srgbClr val="E67EAD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b="1" dirty="0">
                <a:solidFill>
                  <a:schemeClr val="tx1"/>
                </a:solidFill>
              </a:rPr>
              <a:t>c. Diversité- un apprentissage pour la vie</a:t>
            </a:r>
          </a:p>
        </p:txBody>
      </p:sp>
      <p:sp>
        <p:nvSpPr>
          <p:cNvPr id="30" name="Rectangle 29"/>
          <p:cNvSpPr/>
          <p:nvPr/>
        </p:nvSpPr>
        <p:spPr>
          <a:xfrm>
            <a:off x="6300245" y="2416718"/>
            <a:ext cx="4327433" cy="533620"/>
          </a:xfrm>
          <a:prstGeom prst="rect">
            <a:avLst/>
          </a:prstGeom>
          <a:solidFill>
            <a:srgbClr val="8CDAC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b="1" dirty="0">
                <a:solidFill>
                  <a:schemeClr val="tx1"/>
                </a:solidFill>
              </a:rPr>
              <a:t>a. Qui sont les marginalisés?</a:t>
            </a:r>
          </a:p>
        </p:txBody>
      </p:sp>
      <p:sp>
        <p:nvSpPr>
          <p:cNvPr id="31" name="Rectangle 30"/>
          <p:cNvSpPr/>
          <p:nvPr/>
        </p:nvSpPr>
        <p:spPr>
          <a:xfrm>
            <a:off x="6300245" y="3077989"/>
            <a:ext cx="4327433" cy="533620"/>
          </a:xfrm>
          <a:prstGeom prst="rect">
            <a:avLst/>
          </a:prstGeom>
          <a:solidFill>
            <a:srgbClr val="8CDAC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/>
            <a:r>
              <a:rPr lang="fr-FR" sz="1600" b="1" dirty="0">
                <a:solidFill>
                  <a:schemeClr val="tx1"/>
                </a:solidFill>
              </a:rPr>
              <a:t>b. Quelle aide pour les marginalisés?</a:t>
            </a:r>
          </a:p>
          <a:p>
            <a:endParaRPr lang="fr-FR" sz="1600" b="1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300244" y="3756741"/>
            <a:ext cx="4327433" cy="533620"/>
          </a:xfrm>
          <a:prstGeom prst="rect">
            <a:avLst/>
          </a:prstGeom>
          <a:solidFill>
            <a:srgbClr val="8CDAC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/>
            <a:r>
              <a:rPr lang="fr-FR" sz="1600" b="1" dirty="0">
                <a:solidFill>
                  <a:schemeClr val="tx1"/>
                </a:solidFill>
              </a:rPr>
              <a:t>c. Quelles attitudes envers les marginalisés?</a:t>
            </a:r>
          </a:p>
          <a:p>
            <a:endParaRPr lang="fr-FR" sz="1600" b="1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6300241" y="4588550"/>
            <a:ext cx="4327433" cy="533620"/>
          </a:xfrm>
          <a:prstGeom prst="rect">
            <a:avLst/>
          </a:prstGeom>
          <a:solidFill>
            <a:srgbClr val="899CD7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/>
            <a:r>
              <a:rPr lang="fr-FR" sz="1600" b="1" dirty="0">
                <a:solidFill>
                  <a:schemeClr val="tx1"/>
                </a:solidFill>
              </a:rPr>
              <a:t>a. Quelles attitudes envers la criminalité?</a:t>
            </a:r>
          </a:p>
          <a:p>
            <a:endParaRPr lang="fr-FR" sz="1600" b="1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300241" y="5248915"/>
            <a:ext cx="4327433" cy="533620"/>
          </a:xfrm>
          <a:prstGeom prst="rect">
            <a:avLst/>
          </a:prstGeom>
          <a:solidFill>
            <a:srgbClr val="899CD7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/>
            <a:endParaRPr lang="fr-FR" sz="1600" b="1" dirty="0">
              <a:solidFill>
                <a:schemeClr val="tx1"/>
              </a:solidFill>
            </a:endParaRPr>
          </a:p>
          <a:p>
            <a:pPr marL="0" lvl="1"/>
            <a:r>
              <a:rPr lang="fr-FR" sz="1600" b="1" dirty="0">
                <a:solidFill>
                  <a:schemeClr val="tx1"/>
                </a:solidFill>
              </a:rPr>
              <a:t>b. La prison- échec ou succès? </a:t>
            </a:r>
          </a:p>
          <a:p>
            <a:endParaRPr lang="fr-FR" sz="1600" b="1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6300240" y="5937700"/>
            <a:ext cx="4327433" cy="533620"/>
          </a:xfrm>
          <a:prstGeom prst="rect">
            <a:avLst/>
          </a:prstGeom>
          <a:solidFill>
            <a:srgbClr val="899CD7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/>
            <a:endParaRPr lang="fr-FR" sz="1600" b="1" dirty="0">
              <a:solidFill>
                <a:schemeClr val="tx1"/>
              </a:solidFill>
            </a:endParaRPr>
          </a:p>
          <a:p>
            <a:pPr marL="0" lvl="1"/>
            <a:r>
              <a:rPr lang="fr-FR" sz="1600" b="1" dirty="0">
                <a:solidFill>
                  <a:schemeClr val="tx1"/>
                </a:solidFill>
              </a:rPr>
              <a:t>c. D’autres sanctions?</a:t>
            </a:r>
          </a:p>
          <a:p>
            <a:endParaRPr lang="fr-FR" sz="1600" b="1" dirty="0">
              <a:solidFill>
                <a:schemeClr val="tx1"/>
              </a:solidFill>
            </a:endParaRPr>
          </a:p>
        </p:txBody>
      </p:sp>
      <p:cxnSp>
        <p:nvCxnSpPr>
          <p:cNvPr id="37" name="Elbow Connector 36"/>
          <p:cNvCxnSpPr>
            <a:stCxn id="4" idx="3"/>
            <a:endCxn id="5" idx="1"/>
          </p:cNvCxnSpPr>
          <p:nvPr/>
        </p:nvCxnSpPr>
        <p:spPr>
          <a:xfrm flipV="1">
            <a:off x="2964575" y="1188196"/>
            <a:ext cx="946678" cy="2333999"/>
          </a:xfrm>
          <a:prstGeom prst="bentConnector3">
            <a:avLst>
              <a:gd name="adj1" fmla="val 47117"/>
            </a:avLst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9" name="Elbow Connector 38"/>
          <p:cNvCxnSpPr>
            <a:stCxn id="4" idx="3"/>
            <a:endCxn id="10" idx="1"/>
          </p:cNvCxnSpPr>
          <p:nvPr/>
        </p:nvCxnSpPr>
        <p:spPr>
          <a:xfrm>
            <a:off x="2964575" y="3522195"/>
            <a:ext cx="905166" cy="1923609"/>
          </a:xfrm>
          <a:prstGeom prst="bentConnector3">
            <a:avLst>
              <a:gd name="adj1" fmla="val 49454"/>
            </a:avLst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3174417" y="3522195"/>
            <a:ext cx="695325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60218" y="387927"/>
            <a:ext cx="1502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/>
              <a:t>2ème année</a:t>
            </a:r>
          </a:p>
        </p:txBody>
      </p:sp>
    </p:spTree>
    <p:extLst>
      <p:ext uri="{BB962C8B-B14F-4D97-AF65-F5344CB8AC3E}">
        <p14:creationId xmlns:p14="http://schemas.microsoft.com/office/powerpoint/2010/main" val="25405325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1375" y="2923175"/>
            <a:ext cx="2743200" cy="1198039"/>
          </a:xfrm>
          <a:prstGeom prst="rect">
            <a:avLst/>
          </a:prstGeom>
          <a:solidFill>
            <a:srgbClr val="AE78D6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000" b="1" dirty="0">
                <a:solidFill>
                  <a:schemeClr val="tx1"/>
                </a:solidFill>
              </a:rPr>
              <a:t>Thème 2: Les Aspects de la Vie Politique dans les Pays Francophones</a:t>
            </a:r>
          </a:p>
        </p:txBody>
      </p:sp>
      <p:sp>
        <p:nvSpPr>
          <p:cNvPr id="5" name="Rectangle 4"/>
          <p:cNvSpPr/>
          <p:nvPr/>
        </p:nvSpPr>
        <p:spPr>
          <a:xfrm>
            <a:off x="3911253" y="632110"/>
            <a:ext cx="2179150" cy="111217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b="1" dirty="0">
                <a:solidFill>
                  <a:schemeClr val="tx1"/>
                </a:solidFill>
              </a:rPr>
              <a:t>1. Les ados, le droit de vote et l’engagement politique</a:t>
            </a:r>
          </a:p>
        </p:txBody>
      </p:sp>
      <p:sp>
        <p:nvSpPr>
          <p:cNvPr id="9" name="Rectangle 8"/>
          <p:cNvSpPr/>
          <p:nvPr/>
        </p:nvSpPr>
        <p:spPr>
          <a:xfrm>
            <a:off x="3869742" y="2950338"/>
            <a:ext cx="2220661" cy="112395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b="1" dirty="0">
                <a:solidFill>
                  <a:schemeClr val="tx1"/>
                </a:solidFill>
              </a:rPr>
              <a:t>2. Manifestations, grèves- à qui le pouvoir?</a:t>
            </a:r>
          </a:p>
        </p:txBody>
      </p:sp>
      <p:sp>
        <p:nvSpPr>
          <p:cNvPr id="10" name="Rectangle 9"/>
          <p:cNvSpPr/>
          <p:nvPr/>
        </p:nvSpPr>
        <p:spPr>
          <a:xfrm>
            <a:off x="3869741" y="4865205"/>
            <a:ext cx="2220662" cy="11611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b="1" dirty="0">
                <a:solidFill>
                  <a:schemeClr val="tx1"/>
                </a:solidFill>
              </a:rPr>
              <a:t>3: La politique et l’immigration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340568" y="211352"/>
            <a:ext cx="4327433" cy="53861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b="1" dirty="0">
                <a:solidFill>
                  <a:schemeClr val="tx1"/>
                </a:solidFill>
              </a:rPr>
              <a:t>a. Pour ou contre le droit de vote?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340567" y="901723"/>
            <a:ext cx="4327433" cy="55679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b="1" dirty="0">
                <a:solidFill>
                  <a:schemeClr val="tx1"/>
                </a:solidFill>
              </a:rPr>
              <a:t>b. Les ados et l’engagement politique- motives ou démotivés?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340567" y="1635339"/>
            <a:ext cx="4327433" cy="5336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b="1" dirty="0">
                <a:solidFill>
                  <a:schemeClr val="tx1"/>
                </a:solidFill>
              </a:rPr>
              <a:t>c. Quel avenir pour la politique?</a:t>
            </a:r>
          </a:p>
        </p:txBody>
      </p:sp>
      <p:sp>
        <p:nvSpPr>
          <p:cNvPr id="30" name="Rectangle 29"/>
          <p:cNvSpPr/>
          <p:nvPr/>
        </p:nvSpPr>
        <p:spPr>
          <a:xfrm>
            <a:off x="6300245" y="2416718"/>
            <a:ext cx="4327433" cy="5336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b="1" dirty="0">
                <a:solidFill>
                  <a:schemeClr val="tx1"/>
                </a:solidFill>
              </a:rPr>
              <a:t>a. Le pouvoir des syndicats</a:t>
            </a:r>
          </a:p>
        </p:txBody>
      </p:sp>
      <p:sp>
        <p:nvSpPr>
          <p:cNvPr id="31" name="Rectangle 30"/>
          <p:cNvSpPr/>
          <p:nvPr/>
        </p:nvSpPr>
        <p:spPr>
          <a:xfrm>
            <a:off x="6300245" y="3077989"/>
            <a:ext cx="4327433" cy="5336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/>
            <a:r>
              <a:rPr lang="fr-FR" sz="1600" b="1" dirty="0">
                <a:solidFill>
                  <a:schemeClr val="tx1"/>
                </a:solidFill>
              </a:rPr>
              <a:t>b. Manifestations et grèves- sont-elles efficaces?</a:t>
            </a:r>
          </a:p>
          <a:p>
            <a:endParaRPr lang="fr-FR" sz="1600" b="1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300244" y="3756741"/>
            <a:ext cx="4327433" cy="5336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/>
            <a:endParaRPr lang="fr-FR" sz="1600" b="1" dirty="0">
              <a:solidFill>
                <a:schemeClr val="tx1"/>
              </a:solidFill>
            </a:endParaRPr>
          </a:p>
          <a:p>
            <a:pPr marL="0" lvl="1"/>
            <a:r>
              <a:rPr lang="fr-FR" sz="1600" b="1" dirty="0">
                <a:solidFill>
                  <a:schemeClr val="tx1"/>
                </a:solidFill>
              </a:rPr>
              <a:t>c. Attitudes différentes envers ces tensions politiques</a:t>
            </a:r>
          </a:p>
          <a:p>
            <a:endParaRPr lang="fr-FR" sz="1600" b="1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6300241" y="4588550"/>
            <a:ext cx="4327433" cy="5336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/>
            <a:endParaRPr lang="fr-FR" sz="1600" b="1" dirty="0">
              <a:solidFill>
                <a:schemeClr val="tx1"/>
              </a:solidFill>
            </a:endParaRPr>
          </a:p>
          <a:p>
            <a:pPr marL="0" lvl="1"/>
            <a:r>
              <a:rPr lang="fr-FR" sz="1600" b="1" dirty="0">
                <a:solidFill>
                  <a:schemeClr val="tx1"/>
                </a:solidFill>
              </a:rPr>
              <a:t>a. Solutions politiques à la question de l’immigration</a:t>
            </a:r>
          </a:p>
          <a:p>
            <a:endParaRPr lang="fr-FR" sz="1600" b="1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300241" y="5248915"/>
            <a:ext cx="4327433" cy="5336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/>
            <a:r>
              <a:rPr lang="fr-FR" sz="1600" b="1" dirty="0">
                <a:solidFill>
                  <a:schemeClr val="tx1"/>
                </a:solidFill>
              </a:rPr>
              <a:t>b. L’immigration et les partis politiques</a:t>
            </a:r>
          </a:p>
          <a:p>
            <a:endParaRPr lang="fr-FR" sz="1600" b="1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6300240" y="5937700"/>
            <a:ext cx="4327433" cy="5336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/>
            <a:r>
              <a:rPr lang="fr-FR" sz="1600" b="1" dirty="0">
                <a:solidFill>
                  <a:schemeClr val="tx1"/>
                </a:solidFill>
              </a:rPr>
              <a:t>c. L’engagement politique chez les immigrés</a:t>
            </a:r>
          </a:p>
          <a:p>
            <a:endParaRPr lang="fr-FR" sz="1600" b="1" dirty="0">
              <a:solidFill>
                <a:schemeClr val="tx1"/>
              </a:solidFill>
            </a:endParaRPr>
          </a:p>
        </p:txBody>
      </p:sp>
      <p:cxnSp>
        <p:nvCxnSpPr>
          <p:cNvPr id="37" name="Elbow Connector 36"/>
          <p:cNvCxnSpPr>
            <a:stCxn id="4" idx="3"/>
            <a:endCxn id="5" idx="1"/>
          </p:cNvCxnSpPr>
          <p:nvPr/>
        </p:nvCxnSpPr>
        <p:spPr>
          <a:xfrm flipV="1">
            <a:off x="2964575" y="1188196"/>
            <a:ext cx="946678" cy="2333999"/>
          </a:xfrm>
          <a:prstGeom prst="bentConnector3">
            <a:avLst>
              <a:gd name="adj1" fmla="val 47117"/>
            </a:avLst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9" name="Elbow Connector 38"/>
          <p:cNvCxnSpPr>
            <a:stCxn id="4" idx="3"/>
            <a:endCxn id="10" idx="1"/>
          </p:cNvCxnSpPr>
          <p:nvPr/>
        </p:nvCxnSpPr>
        <p:spPr>
          <a:xfrm>
            <a:off x="2964575" y="3522195"/>
            <a:ext cx="905166" cy="1923609"/>
          </a:xfrm>
          <a:prstGeom prst="bentConnector3">
            <a:avLst>
              <a:gd name="adj1" fmla="val 49454"/>
            </a:avLst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3174417" y="3522195"/>
            <a:ext cx="695325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60218" y="387927"/>
            <a:ext cx="1502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/>
              <a:t>2ème année</a:t>
            </a:r>
          </a:p>
        </p:txBody>
      </p:sp>
    </p:spTree>
    <p:extLst>
      <p:ext uri="{BB962C8B-B14F-4D97-AF65-F5344CB8AC3E}">
        <p14:creationId xmlns:p14="http://schemas.microsoft.com/office/powerpoint/2010/main" val="2024552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</TotalTime>
  <Words>450</Words>
  <Application>Microsoft Office PowerPoint</Application>
  <PresentationFormat>Custom</PresentationFormat>
  <Paragraphs>62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Bienvenue la classe 2019-2021</dc:title>
  <dc:creator>Lauren Crawford</dc:creator>
  <cp:lastModifiedBy>CShardlow</cp:lastModifiedBy>
  <cp:revision>7</cp:revision>
  <dcterms:created xsi:type="dcterms:W3CDTF">2019-08-25T16:37:44Z</dcterms:created>
  <dcterms:modified xsi:type="dcterms:W3CDTF">2020-02-10T09:35:08Z</dcterms:modified>
</cp:coreProperties>
</file>