
<file path=[Content_Types].xml><?xml version="1.0" encoding="utf-8"?>
<Types xmlns="http://schemas.openxmlformats.org/package/2006/content-types">
  <Default Extension="jpeg" ContentType="image/jpeg"/>
  <Default Extension="jpg" ContentType="image/jp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7" r:id="rId5"/>
    <p:sldId id="273" r:id="rId6"/>
    <p:sldId id="258" r:id="rId7"/>
    <p:sldId id="274" r:id="rId8"/>
    <p:sldId id="272" r:id="rId9"/>
    <p:sldId id="262" r:id="rId10"/>
    <p:sldId id="263" r:id="rId11"/>
    <p:sldId id="264" r:id="rId12"/>
    <p:sldId id="270" r:id="rId13"/>
    <p:sldId id="271" r:id="rId14"/>
    <p:sldId id="275" r:id="rId15"/>
    <p:sldId id="267" r:id="rId16"/>
    <p:sldId id="266"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061" autoAdjust="0"/>
  </p:normalViewPr>
  <p:slideViewPr>
    <p:cSldViewPr snapToGrid="0">
      <p:cViewPr varScale="1">
        <p:scale>
          <a:sx n="60" d="100"/>
          <a:sy n="60" d="100"/>
        </p:scale>
        <p:origin x="9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bie Garvey" userId="f8f1215c-2192-4116-af1a-52c6c3362a75" providerId="ADAL" clId="{99C353D6-4748-4CB3-A1E3-7EDD742B82BF}"/>
    <pc:docChg chg="custSel modSld">
      <pc:chgData name="Debbie Garvey" userId="f8f1215c-2192-4116-af1a-52c6c3362a75" providerId="ADAL" clId="{99C353D6-4748-4CB3-A1E3-7EDD742B82BF}" dt="2025-01-09T16:13:15.386" v="114" actId="20577"/>
      <pc:docMkLst>
        <pc:docMk/>
      </pc:docMkLst>
      <pc:sldChg chg="modSp mod">
        <pc:chgData name="Debbie Garvey" userId="f8f1215c-2192-4116-af1a-52c6c3362a75" providerId="ADAL" clId="{99C353D6-4748-4CB3-A1E3-7EDD742B82BF}" dt="2025-01-09T16:13:15.386" v="114" actId="20577"/>
        <pc:sldMkLst>
          <pc:docMk/>
          <pc:sldMk cId="2804524338" sldId="269"/>
        </pc:sldMkLst>
        <pc:spChg chg="mod">
          <ac:chgData name="Debbie Garvey" userId="f8f1215c-2192-4116-af1a-52c6c3362a75" providerId="ADAL" clId="{99C353D6-4748-4CB3-A1E3-7EDD742B82BF}" dt="2025-01-09T16:13:15.386" v="114" actId="20577"/>
          <ac:spMkLst>
            <pc:docMk/>
            <pc:sldMk cId="2804524338" sldId="269"/>
            <ac:spMk id="2" creationId="{CC48691E-AD35-9464-DC0B-0795F39A6CA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61F7E9-14A9-4C37-B471-F183A4FB98BD}" type="datetimeFigureOut">
              <a:rPr lang="en-GB" smtClean="0"/>
              <a:t>09/01/2025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54324C-5E9D-4D4C-8E32-C22944678B96}" type="slidenum">
              <a:rPr lang="en-GB" smtClean="0"/>
              <a:t>‹#›</a:t>
            </a:fld>
            <a:endParaRPr lang="en-GB"/>
          </a:p>
        </p:txBody>
      </p:sp>
    </p:spTree>
    <p:extLst>
      <p:ext uri="{BB962C8B-B14F-4D97-AF65-F5344CB8AC3E}">
        <p14:creationId xmlns:p14="http://schemas.microsoft.com/office/powerpoint/2010/main" val="3830417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2</a:t>
            </a:fld>
            <a:endParaRPr lang="en-GB"/>
          </a:p>
        </p:txBody>
      </p:sp>
    </p:spTree>
    <p:extLst>
      <p:ext uri="{BB962C8B-B14F-4D97-AF65-F5344CB8AC3E}">
        <p14:creationId xmlns:p14="http://schemas.microsoft.com/office/powerpoint/2010/main" val="38458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4</a:t>
            </a:fld>
            <a:endParaRPr lang="en-GB"/>
          </a:p>
        </p:txBody>
      </p:sp>
    </p:spTree>
    <p:extLst>
      <p:ext uri="{BB962C8B-B14F-4D97-AF65-F5344CB8AC3E}">
        <p14:creationId xmlns:p14="http://schemas.microsoft.com/office/powerpoint/2010/main" val="1962950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5</a:t>
            </a:fld>
            <a:endParaRPr lang="en-GB"/>
          </a:p>
        </p:txBody>
      </p:sp>
    </p:spTree>
    <p:extLst>
      <p:ext uri="{BB962C8B-B14F-4D97-AF65-F5344CB8AC3E}">
        <p14:creationId xmlns:p14="http://schemas.microsoft.com/office/powerpoint/2010/main" val="1353888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6</a:t>
            </a:fld>
            <a:endParaRPr lang="en-GB"/>
          </a:p>
        </p:txBody>
      </p:sp>
    </p:spTree>
    <p:extLst>
      <p:ext uri="{BB962C8B-B14F-4D97-AF65-F5344CB8AC3E}">
        <p14:creationId xmlns:p14="http://schemas.microsoft.com/office/powerpoint/2010/main" val="416783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7</a:t>
            </a:fld>
            <a:endParaRPr lang="en-GB"/>
          </a:p>
        </p:txBody>
      </p:sp>
    </p:spTree>
    <p:extLst>
      <p:ext uri="{BB962C8B-B14F-4D97-AF65-F5344CB8AC3E}">
        <p14:creationId xmlns:p14="http://schemas.microsoft.com/office/powerpoint/2010/main" val="1141438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8</a:t>
            </a:fld>
            <a:endParaRPr lang="en-GB"/>
          </a:p>
        </p:txBody>
      </p:sp>
    </p:spTree>
    <p:extLst>
      <p:ext uri="{BB962C8B-B14F-4D97-AF65-F5344CB8AC3E}">
        <p14:creationId xmlns:p14="http://schemas.microsoft.com/office/powerpoint/2010/main" val="944106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10</a:t>
            </a:fld>
            <a:endParaRPr lang="en-GB"/>
          </a:p>
        </p:txBody>
      </p:sp>
    </p:spTree>
    <p:extLst>
      <p:ext uri="{BB962C8B-B14F-4D97-AF65-F5344CB8AC3E}">
        <p14:creationId xmlns:p14="http://schemas.microsoft.com/office/powerpoint/2010/main" val="1748287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12</a:t>
            </a:fld>
            <a:endParaRPr lang="en-GB"/>
          </a:p>
        </p:txBody>
      </p:sp>
    </p:spTree>
    <p:extLst>
      <p:ext uri="{BB962C8B-B14F-4D97-AF65-F5344CB8AC3E}">
        <p14:creationId xmlns:p14="http://schemas.microsoft.com/office/powerpoint/2010/main" val="2194540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13</a:t>
            </a:fld>
            <a:endParaRPr lang="en-GB"/>
          </a:p>
        </p:txBody>
      </p:sp>
    </p:spTree>
    <p:extLst>
      <p:ext uri="{BB962C8B-B14F-4D97-AF65-F5344CB8AC3E}">
        <p14:creationId xmlns:p14="http://schemas.microsoft.com/office/powerpoint/2010/main" val="4133368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54324C-5E9D-4D4C-8E32-C22944678B96}" type="slidenum">
              <a:rPr lang="en-GB" smtClean="0"/>
              <a:t>14</a:t>
            </a:fld>
            <a:endParaRPr lang="en-GB"/>
          </a:p>
        </p:txBody>
      </p:sp>
    </p:spTree>
    <p:extLst>
      <p:ext uri="{BB962C8B-B14F-4D97-AF65-F5344CB8AC3E}">
        <p14:creationId xmlns:p14="http://schemas.microsoft.com/office/powerpoint/2010/main" val="1616846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4BEFD-DE22-6991-423B-19DCE6C423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DE5E27-31E9-2CBF-93F6-F2893112A4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F05870-E3FD-BF34-8553-DAC23C62F315}"/>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5" name="Footer Placeholder 4">
            <a:extLst>
              <a:ext uri="{FF2B5EF4-FFF2-40B4-BE49-F238E27FC236}">
                <a16:creationId xmlns:a16="http://schemas.microsoft.com/office/drawing/2014/main" id="{0A3101F9-8241-6534-0161-430959B4A9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D8C3E0-E7DF-D288-3FF0-9D93A6045F90}"/>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2341368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4C097-AF4B-5BDB-8D04-9FAABE2EC2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770340-26A6-617B-B96A-BF68EB531A3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445737-85C6-4B37-D2F5-3B6CA4888FFA}"/>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5" name="Footer Placeholder 4">
            <a:extLst>
              <a:ext uri="{FF2B5EF4-FFF2-40B4-BE49-F238E27FC236}">
                <a16:creationId xmlns:a16="http://schemas.microsoft.com/office/drawing/2014/main" id="{3E680F88-6AE4-B927-7410-092A67CA1B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BFC24-B553-74F1-7D3D-02D93D0E1D38}"/>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1108159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C0700-05FD-733E-D377-93F62EE10F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281D0B6-4597-F3C0-7549-3720BDFA644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61DE220-63BD-7E2F-F543-A931CE0A060C}"/>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5" name="Footer Placeholder 4">
            <a:extLst>
              <a:ext uri="{FF2B5EF4-FFF2-40B4-BE49-F238E27FC236}">
                <a16:creationId xmlns:a16="http://schemas.microsoft.com/office/drawing/2014/main" id="{14106954-224C-0882-CBDF-92F8ECFBC2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3D7EC3-B1B6-ED73-DE3B-74B72E3C70C3}"/>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3413634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C1F05-77C5-73FA-02A0-379D96C473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6D59AC-DC78-7835-C0F2-E728AC4C4C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BF6248-E3AB-3011-359F-207AD66C1B4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FDF8990-7E51-D84E-CC84-29344A7A4C3A}"/>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6" name="Footer Placeholder 5">
            <a:extLst>
              <a:ext uri="{FF2B5EF4-FFF2-40B4-BE49-F238E27FC236}">
                <a16:creationId xmlns:a16="http://schemas.microsoft.com/office/drawing/2014/main" id="{31999982-7A57-9EA3-E1B6-4AF4A61834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214086-CFA3-86D9-A6B8-7E69D536C74B}"/>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1913074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70A25-FFD4-6551-213B-BD6F54D7FDF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935BAE-334D-3E66-63BD-6850746696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98A489-76A2-6CA3-9E5B-505D45F78A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5FE5A02-765F-8F8F-3DBC-52E38058E4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696330-8223-C581-88A9-7BCD1B4BAB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302AF9D-3FC1-12C3-3A30-C3A98E45DD98}"/>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8" name="Footer Placeholder 7">
            <a:extLst>
              <a:ext uri="{FF2B5EF4-FFF2-40B4-BE49-F238E27FC236}">
                <a16:creationId xmlns:a16="http://schemas.microsoft.com/office/drawing/2014/main" id="{45C70FF5-49DA-74F4-0FBA-09A54B8B8B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49DE3D3-FC45-EF4E-91DE-5F6E88DA1E6F}"/>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79483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036B7-6BD5-C9C9-235F-404699DAD83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6A9E5B-B700-C1DA-1181-68BEC09DBFE0}"/>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4" name="Footer Placeholder 3">
            <a:extLst>
              <a:ext uri="{FF2B5EF4-FFF2-40B4-BE49-F238E27FC236}">
                <a16:creationId xmlns:a16="http://schemas.microsoft.com/office/drawing/2014/main" id="{820F8FC1-0183-17C3-D3D6-AC609DF63B7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C5E77E9-428B-94FD-E917-8FD2AAC0B865}"/>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2972531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CF92E1-E83D-9107-FCD1-32A1DE492455}"/>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3" name="Footer Placeholder 2">
            <a:extLst>
              <a:ext uri="{FF2B5EF4-FFF2-40B4-BE49-F238E27FC236}">
                <a16:creationId xmlns:a16="http://schemas.microsoft.com/office/drawing/2014/main" id="{BF9CDFB3-4BCD-5CD7-F836-EFFB217050F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625AC5E-78C2-CC6D-02A2-7E3D3E6947B8}"/>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979940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098F3-8695-0887-78E4-D6F33457C4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4FF7DE8-8210-35D5-20FC-D95E9B044E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A7B219D-F3CB-A429-2BDF-356746AE6F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F6A6B5-464A-1C33-D0DF-7E5EFF7F0C42}"/>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6" name="Footer Placeholder 5">
            <a:extLst>
              <a:ext uri="{FF2B5EF4-FFF2-40B4-BE49-F238E27FC236}">
                <a16:creationId xmlns:a16="http://schemas.microsoft.com/office/drawing/2014/main" id="{24B1C063-CC8F-AF7C-D950-BBCD991E42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52777-009E-DF80-FF01-14BA8FCA9797}"/>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3383538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012A5-E12B-3954-A1BF-1EAC65F211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DC99F23-4711-8DA1-FC48-37895F534B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126F68-DE2F-2957-3836-61990BDD51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E8CCD5-F08E-A6CD-12CD-02C213855A0C}"/>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6" name="Footer Placeholder 5">
            <a:extLst>
              <a:ext uri="{FF2B5EF4-FFF2-40B4-BE49-F238E27FC236}">
                <a16:creationId xmlns:a16="http://schemas.microsoft.com/office/drawing/2014/main" id="{DA9A4F43-F19F-8D36-4CAE-CBEBECB795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3DD17D-8B91-98C1-6495-B381D618B457}"/>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1882790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936C2-C0A1-9990-5685-435F94243E4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144BAF-3B5A-72D6-CCD7-D60D8A0320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0F32F0-E221-719A-3191-260DE63550AB}"/>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5" name="Footer Placeholder 4">
            <a:extLst>
              <a:ext uri="{FF2B5EF4-FFF2-40B4-BE49-F238E27FC236}">
                <a16:creationId xmlns:a16="http://schemas.microsoft.com/office/drawing/2014/main" id="{1D191D1A-9D72-41F5-BE84-7DEC2CDB8A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1BC5D0-A5C6-E632-4D73-D3B3BC7A058C}"/>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15291831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53C24A-F709-8C9F-AFA3-C4F1FAF2AB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981AA1-CB6C-EA2D-61B8-626FB77DBA4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252EC2-00FD-CBD2-6F8E-94EC18E367A8}"/>
              </a:ext>
            </a:extLst>
          </p:cNvPr>
          <p:cNvSpPr>
            <a:spLocks noGrp="1"/>
          </p:cNvSpPr>
          <p:nvPr>
            <p:ph type="dt" sz="half" idx="10"/>
          </p:nvPr>
        </p:nvSpPr>
        <p:spPr/>
        <p:txBody>
          <a:bodyPr/>
          <a:lstStyle/>
          <a:p>
            <a:fld id="{C8DAB3B0-F902-4370-8FA7-F1952EB94F28}" type="datetimeFigureOut">
              <a:rPr lang="en-GB" smtClean="0"/>
              <a:t>09/01/2025</a:t>
            </a:fld>
            <a:endParaRPr lang="en-GB"/>
          </a:p>
        </p:txBody>
      </p:sp>
      <p:sp>
        <p:nvSpPr>
          <p:cNvPr id="5" name="Footer Placeholder 4">
            <a:extLst>
              <a:ext uri="{FF2B5EF4-FFF2-40B4-BE49-F238E27FC236}">
                <a16:creationId xmlns:a16="http://schemas.microsoft.com/office/drawing/2014/main" id="{3B2897E0-F8A1-B5A8-A232-FAC337A881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450F33-DF40-F0F0-1DEB-BD6CA72FC029}"/>
              </a:ext>
            </a:extLst>
          </p:cNvPr>
          <p:cNvSpPr>
            <a:spLocks noGrp="1"/>
          </p:cNvSpPr>
          <p:nvPr>
            <p:ph type="sldNum" sz="quarter" idx="12"/>
          </p:nvPr>
        </p:nvSpPr>
        <p:spPr/>
        <p:txBody>
          <a:bodyPr/>
          <a:lstStyle/>
          <a:p>
            <a:fld id="{00FA0C68-7F7F-478D-AF7C-A0976286E157}" type="slidenum">
              <a:rPr lang="en-GB" smtClean="0"/>
              <a:t>‹#›</a:t>
            </a:fld>
            <a:endParaRPr lang="en-GB"/>
          </a:p>
        </p:txBody>
      </p:sp>
    </p:spTree>
    <p:extLst>
      <p:ext uri="{BB962C8B-B14F-4D97-AF65-F5344CB8AC3E}">
        <p14:creationId xmlns:p14="http://schemas.microsoft.com/office/powerpoint/2010/main" val="4264383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61456B-D27F-DBD1-A397-C4EAEFA188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9F4059B-EE57-8D72-1120-166B1B7243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8B0D11-E1AD-FE6C-5C4E-907A7F9982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DAB3B0-F902-4370-8FA7-F1952EB94F28}" type="datetimeFigureOut">
              <a:rPr lang="en-GB" smtClean="0"/>
              <a:t>09/01/2025</a:t>
            </a:fld>
            <a:endParaRPr lang="en-GB"/>
          </a:p>
        </p:txBody>
      </p:sp>
      <p:sp>
        <p:nvSpPr>
          <p:cNvPr id="5" name="Footer Placeholder 4">
            <a:extLst>
              <a:ext uri="{FF2B5EF4-FFF2-40B4-BE49-F238E27FC236}">
                <a16:creationId xmlns:a16="http://schemas.microsoft.com/office/drawing/2014/main" id="{4B822FB0-4B5D-40D2-ECCB-F431158E77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43F7B65-1A09-87BE-39FC-616EB40EB7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0FA0C68-7F7F-478D-AF7C-A0976286E157}" type="slidenum">
              <a:rPr lang="en-GB" smtClean="0"/>
              <a:t>‹#›</a:t>
            </a:fld>
            <a:endParaRPr lang="en-GB"/>
          </a:p>
        </p:txBody>
      </p:sp>
    </p:spTree>
    <p:extLst>
      <p:ext uri="{BB962C8B-B14F-4D97-AF65-F5344CB8AC3E}">
        <p14:creationId xmlns:p14="http://schemas.microsoft.com/office/powerpoint/2010/main" val="3366588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4.png"/><Relationship Id="rId2" Type="http://schemas.microsoft.com/office/2007/relationships/media" Target="../media/media3.m4a"/><Relationship Id="rId1" Type="http://schemas.openxmlformats.org/officeDocument/2006/relationships/video" Target="https://www.youtube.com/embed/zoHOigIp94Q?start=2&amp;feature=oembed" TargetMode="External"/><Relationship Id="rId6" Type="http://schemas.openxmlformats.org/officeDocument/2006/relationships/image" Target="../media/image3.jpg"/><Relationship Id="rId5" Type="http://schemas.openxmlformats.org/officeDocument/2006/relationships/image" Target="../media/image6.jpe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8.jpe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10.jpe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11.jpe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2.jpeg"/><Relationship Id="rId5" Type="http://schemas.openxmlformats.org/officeDocument/2006/relationships/hyperlink" Target="https://www.nhs.uk/conditions/sepsis/" TargetMode="External"/><Relationship Id="rId4" Type="http://schemas.openxmlformats.org/officeDocument/2006/relationships/hyperlink" Target="https://www.nhs.uk/conditions/meningitis/" TargetMode="Externa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3.jpe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jpg"/><Relationship Id="rId5" Type="http://schemas.openxmlformats.org/officeDocument/2006/relationships/image" Target="../media/image15.jpeg"/><Relationship Id="rId4"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16.jpeg"/><Relationship Id="rId4"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4" cstate="print"/>
          <a:stretch>
            <a:fillRect/>
          </a:stretch>
        </p:blipFill>
        <p:spPr>
          <a:xfrm>
            <a:off x="8539573" y="375845"/>
            <a:ext cx="3241747" cy="952724"/>
          </a:xfrm>
          <a:prstGeom prst="rect">
            <a:avLst/>
          </a:prstGeom>
        </p:spPr>
      </p:pic>
      <p:pic>
        <p:nvPicPr>
          <p:cNvPr id="3" name="object 3"/>
          <p:cNvPicPr/>
          <p:nvPr/>
        </p:nvPicPr>
        <p:blipFill>
          <a:blip r:embed="rId5" cstate="print"/>
          <a:stretch>
            <a:fillRect/>
          </a:stretch>
        </p:blipFill>
        <p:spPr>
          <a:xfrm>
            <a:off x="685801" y="5113580"/>
            <a:ext cx="10820399" cy="95249"/>
          </a:xfrm>
          <a:prstGeom prst="rect">
            <a:avLst/>
          </a:prstGeom>
        </p:spPr>
      </p:pic>
      <p:pic>
        <p:nvPicPr>
          <p:cNvPr id="4" name="object 4"/>
          <p:cNvPicPr/>
          <p:nvPr/>
        </p:nvPicPr>
        <p:blipFill>
          <a:blip r:embed="rId6" cstate="print"/>
          <a:stretch>
            <a:fillRect/>
          </a:stretch>
        </p:blipFill>
        <p:spPr>
          <a:xfrm>
            <a:off x="4000716" y="2687271"/>
            <a:ext cx="4197382" cy="1798355"/>
          </a:xfrm>
          <a:prstGeom prst="rect">
            <a:avLst/>
          </a:prstGeom>
        </p:spPr>
      </p:pic>
      <p:pic>
        <p:nvPicPr>
          <p:cNvPr id="10" name="Recorded Sound">
            <a:hlinkClick r:id="" action="ppaction://media"/>
            <a:extLst>
              <a:ext uri="{FF2B5EF4-FFF2-40B4-BE49-F238E27FC236}">
                <a16:creationId xmlns:a16="http://schemas.microsoft.com/office/drawing/2014/main" id="{CAAE9AB0-6735-AC84-FA2F-94B33C7A7BD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01400" y="5872555"/>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82"/>
    </mc:Choice>
    <mc:Fallback xmlns="">
      <p:transition spd="slow" advTm="81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29" fill="hold"/>
                                        <p:tgtEl>
                                          <p:spTgt spid="10"/>
                                        </p:tgtEl>
                                      </p:cBhvr>
                                    </p:cmd>
                                  </p:childTnLst>
                                </p:cTn>
                              </p:par>
                              <p:par>
                                <p:cTn id="7" presetID="2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ipe(down)">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descr="School Nurse Resume Writing Tips and Sample | IntelyCare">
            <a:extLst>
              <a:ext uri="{FF2B5EF4-FFF2-40B4-BE49-F238E27FC236}">
                <a16:creationId xmlns:a16="http://schemas.microsoft.com/office/drawing/2014/main" id="{86A2B787-233E-8627-B631-0B42D68F64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5882" b="-1"/>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16611728-0338-02EF-AEBD-D32A7DABDD04}"/>
              </a:ext>
            </a:extLst>
          </p:cNvPr>
          <p:cNvSpPr txBox="1">
            <a:spLocks/>
          </p:cNvSpPr>
          <p:nvPr/>
        </p:nvSpPr>
        <p:spPr>
          <a:xfrm>
            <a:off x="838200" y="365125"/>
            <a:ext cx="3822189" cy="189991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b="1" dirty="0">
                <a:solidFill>
                  <a:srgbClr val="002060"/>
                </a:solidFill>
              </a:rPr>
              <a:t>Who are we? </a:t>
            </a:r>
            <a:br>
              <a:rPr lang="en-US" sz="4000" dirty="0">
                <a:solidFill>
                  <a:srgbClr val="002060"/>
                </a:solidFill>
              </a:rPr>
            </a:br>
            <a:endParaRPr lang="en-US" sz="4000" dirty="0">
              <a:solidFill>
                <a:srgbClr val="002060"/>
              </a:solidFill>
            </a:endParaRPr>
          </a:p>
        </p:txBody>
      </p:sp>
      <p:sp>
        <p:nvSpPr>
          <p:cNvPr id="5" name="TextBox 4">
            <a:extLst>
              <a:ext uri="{FF2B5EF4-FFF2-40B4-BE49-F238E27FC236}">
                <a16:creationId xmlns:a16="http://schemas.microsoft.com/office/drawing/2014/main" id="{D8956B04-E2DF-131A-CF7F-86B569CC6A2C}"/>
              </a:ext>
            </a:extLst>
          </p:cNvPr>
          <p:cNvSpPr txBox="1"/>
          <p:nvPr/>
        </p:nvSpPr>
        <p:spPr>
          <a:xfrm>
            <a:off x="192158" y="1557619"/>
            <a:ext cx="5221090" cy="3742762"/>
          </a:xfrm>
          <a:prstGeom prst="rect">
            <a:avLst/>
          </a:prstGeom>
        </p:spPr>
        <p:txBody>
          <a:bodyPr vert="horz" lIns="91440" tIns="45720" rIns="91440" bIns="45720" rtlCol="0">
            <a:noAutofit/>
          </a:bodyPr>
          <a:lstStyle/>
          <a:p>
            <a:pPr>
              <a:lnSpc>
                <a:spcPct val="90000"/>
              </a:lnSpc>
              <a:spcAft>
                <a:spcPts val="600"/>
              </a:spcAft>
            </a:pPr>
            <a:r>
              <a:rPr lang="en-US" sz="2400" dirty="0"/>
              <a:t>We are a team of nurses and administration assistants that provide Immunisations to children and young people in line with the national program. </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The Immunisations we provide in schools are: </a:t>
            </a:r>
          </a:p>
          <a:p>
            <a:pPr lvl="1" indent="-228600">
              <a:lnSpc>
                <a:spcPct val="90000"/>
              </a:lnSpc>
              <a:spcAft>
                <a:spcPts val="600"/>
              </a:spcAft>
              <a:buFont typeface="Arial" panose="020B0604020202020204" pitchFamily="34" charset="0"/>
              <a:buChar char="•"/>
            </a:pPr>
            <a:r>
              <a:rPr lang="en-US" sz="2400" dirty="0"/>
              <a:t>Flu </a:t>
            </a:r>
          </a:p>
          <a:p>
            <a:pPr lvl="1" indent="-228600">
              <a:lnSpc>
                <a:spcPct val="90000"/>
              </a:lnSpc>
              <a:spcAft>
                <a:spcPts val="600"/>
              </a:spcAft>
              <a:buFont typeface="Arial" panose="020B0604020202020204" pitchFamily="34" charset="0"/>
              <a:buChar char="•"/>
            </a:pPr>
            <a:r>
              <a:rPr lang="en-US" sz="2400" dirty="0"/>
              <a:t>HPV (Human papillomavirus)</a:t>
            </a:r>
          </a:p>
          <a:p>
            <a:pPr lvl="1" indent="-228600">
              <a:lnSpc>
                <a:spcPct val="90000"/>
              </a:lnSpc>
              <a:spcAft>
                <a:spcPts val="600"/>
              </a:spcAft>
              <a:buFont typeface="Arial" panose="020B0604020202020204" pitchFamily="34" charset="0"/>
              <a:buChar char="•"/>
            </a:pPr>
            <a:r>
              <a:rPr lang="en-US" sz="2400" dirty="0"/>
              <a:t>Tetanus, Diphtheria, Polio (3 in 1) </a:t>
            </a:r>
          </a:p>
          <a:p>
            <a:pPr lvl="1" indent="-228600">
              <a:lnSpc>
                <a:spcPct val="90000"/>
              </a:lnSpc>
              <a:spcAft>
                <a:spcPts val="600"/>
              </a:spcAft>
              <a:buFont typeface="Arial" panose="020B0604020202020204" pitchFamily="34" charset="0"/>
              <a:buChar char="•"/>
            </a:pPr>
            <a:r>
              <a:rPr lang="en-US" sz="2400" dirty="0"/>
              <a:t>Meningitis ACWY</a:t>
            </a:r>
          </a:p>
          <a:p>
            <a:pPr lvl="1" indent="-228600">
              <a:lnSpc>
                <a:spcPct val="90000"/>
              </a:lnSpc>
              <a:spcAft>
                <a:spcPts val="600"/>
              </a:spcAft>
              <a:buFont typeface="Arial" panose="020B0604020202020204" pitchFamily="34" charset="0"/>
              <a:buChar char="•"/>
            </a:pPr>
            <a:r>
              <a:rPr lang="en-US" sz="2400" dirty="0"/>
              <a:t>Mumps, Measles and Rubella (MMR)  </a:t>
            </a:r>
          </a:p>
        </p:txBody>
      </p:sp>
      <p:pic>
        <p:nvPicPr>
          <p:cNvPr id="2" name="Recorded Sound">
            <a:hlinkClick r:id="" action="ppaction://media"/>
            <a:extLst>
              <a:ext uri="{FF2B5EF4-FFF2-40B4-BE49-F238E27FC236}">
                <a16:creationId xmlns:a16="http://schemas.microsoft.com/office/drawing/2014/main" id="{6D88BC07-5B75-A6DE-52A8-1EAA7534F7C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77600" y="5903976"/>
            <a:ext cx="609600" cy="609600"/>
          </a:xfrm>
          <a:prstGeom prst="rect">
            <a:avLst/>
          </a:prstGeom>
        </p:spPr>
      </p:pic>
    </p:spTree>
    <p:extLst>
      <p:ext uri="{BB962C8B-B14F-4D97-AF65-F5344CB8AC3E}">
        <p14:creationId xmlns:p14="http://schemas.microsoft.com/office/powerpoint/2010/main" val="3847942176"/>
      </p:ext>
    </p:extLst>
  </p:cSld>
  <p:clrMapOvr>
    <a:masterClrMapping/>
  </p:clrMapOvr>
  <mc:AlternateContent xmlns:mc="http://schemas.openxmlformats.org/markup-compatibility/2006" xmlns:p14="http://schemas.microsoft.com/office/powerpoint/2010/main">
    <mc:Choice Requires="p14">
      <p:transition spd="slow" p14:dur="2000" advTm="32904"/>
    </mc:Choice>
    <mc:Fallback xmlns="">
      <p:transition spd="slow" advTm="329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FA97D-0B23-C5F8-4231-1C877A6778A8}"/>
              </a:ext>
            </a:extLst>
          </p:cNvPr>
          <p:cNvSpPr>
            <a:spLocks noGrp="1"/>
          </p:cNvSpPr>
          <p:nvPr>
            <p:ph type="title"/>
          </p:nvPr>
        </p:nvSpPr>
        <p:spPr>
          <a:xfrm>
            <a:off x="175703" y="-147205"/>
            <a:ext cx="10515600" cy="1325563"/>
          </a:xfrm>
        </p:spPr>
        <p:txBody>
          <a:bodyPr/>
          <a:lstStyle/>
          <a:p>
            <a:r>
              <a:rPr lang="en-GB" dirty="0">
                <a:solidFill>
                  <a:srgbClr val="002060"/>
                </a:solidFill>
              </a:rPr>
              <a:t>What do vaccines do? </a:t>
            </a:r>
          </a:p>
        </p:txBody>
      </p:sp>
      <p:pic>
        <p:nvPicPr>
          <p:cNvPr id="4" name="Online Media 3" title="WHO: How do vaccines work?">
            <a:hlinkClick r:id="" action="ppaction://media"/>
            <a:extLst>
              <a:ext uri="{FF2B5EF4-FFF2-40B4-BE49-F238E27FC236}">
                <a16:creationId xmlns:a16="http://schemas.microsoft.com/office/drawing/2014/main" id="{C8254D59-D83A-1040-FCC6-50B977AA52DB}"/>
              </a:ext>
            </a:extLst>
          </p:cNvPr>
          <p:cNvPicPr>
            <a:picLocks noRot="1" noChangeAspect="1"/>
          </p:cNvPicPr>
          <p:nvPr>
            <a:videoFile r:link="rId1"/>
          </p:nvPr>
        </p:nvPicPr>
        <p:blipFill>
          <a:blip r:embed="rId5"/>
          <a:stretch>
            <a:fillRect/>
          </a:stretch>
        </p:blipFill>
        <p:spPr>
          <a:xfrm>
            <a:off x="1354393" y="1041150"/>
            <a:ext cx="10040599" cy="5672951"/>
          </a:xfrm>
          <a:prstGeom prst="rect">
            <a:avLst/>
          </a:prstGeom>
        </p:spPr>
      </p:pic>
      <p:pic>
        <p:nvPicPr>
          <p:cNvPr id="5" name="object 4">
            <a:extLst>
              <a:ext uri="{FF2B5EF4-FFF2-40B4-BE49-F238E27FC236}">
                <a16:creationId xmlns:a16="http://schemas.microsoft.com/office/drawing/2014/main" id="{E0ABE684-5669-7DDE-F853-D703B4F01E64}"/>
              </a:ext>
            </a:extLst>
          </p:cNvPr>
          <p:cNvPicPr/>
          <p:nvPr/>
        </p:nvPicPr>
        <p:blipFill>
          <a:blip r:embed="rId6" cstate="print"/>
          <a:stretch>
            <a:fillRect/>
          </a:stretch>
        </p:blipFill>
        <p:spPr>
          <a:xfrm>
            <a:off x="9948672" y="143899"/>
            <a:ext cx="1932432" cy="743356"/>
          </a:xfrm>
          <a:prstGeom prst="rect">
            <a:avLst/>
          </a:prstGeom>
        </p:spPr>
      </p:pic>
      <p:pic>
        <p:nvPicPr>
          <p:cNvPr id="7" name="Recorded Sound">
            <a:hlinkClick r:id="" action="ppaction://media"/>
            <a:extLst>
              <a:ext uri="{FF2B5EF4-FFF2-40B4-BE49-F238E27FC236}">
                <a16:creationId xmlns:a16="http://schemas.microsoft.com/office/drawing/2014/main" id="{140954D8-0615-C685-0DF9-58DA21AC04D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94992" y="6104501"/>
            <a:ext cx="609600" cy="609600"/>
          </a:xfrm>
          <a:prstGeom prst="rect">
            <a:avLst/>
          </a:prstGeom>
        </p:spPr>
      </p:pic>
    </p:spTree>
    <p:extLst>
      <p:ext uri="{BB962C8B-B14F-4D97-AF65-F5344CB8AC3E}">
        <p14:creationId xmlns:p14="http://schemas.microsoft.com/office/powerpoint/2010/main" val="166932932"/>
      </p:ext>
    </p:extLst>
  </p:cSld>
  <p:clrMapOvr>
    <a:masterClrMapping/>
  </p:clrMapOvr>
  <mc:AlternateContent xmlns:mc="http://schemas.openxmlformats.org/markup-compatibility/2006" xmlns:p14="http://schemas.microsoft.com/office/powerpoint/2010/main">
    <mc:Choice Requires="p14">
      <p:transition spd="slow" p14:dur="33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46" fill="hold"/>
                                        <p:tgtEl>
                                          <p:spTgt spid="7"/>
                                        </p:tgtEl>
                                      </p:cBhvr>
                                    </p:cmd>
                                  </p:childTnLst>
                                </p:cTn>
                              </p:par>
                            </p:childTnLst>
                          </p:cTn>
                        </p:par>
                        <p:par>
                          <p:cTn id="7" fill="hold">
                            <p:stCondLst>
                              <p:cond delay="3346"/>
                            </p:stCondLst>
                            <p:childTnLst>
                              <p:par>
                                <p:cTn id="8" presetID="1" presetClass="mediacall" presetSubtype="0" fill="hold" nodeType="afterEffect">
                                  <p:stCondLst>
                                    <p:cond delay="0"/>
                                  </p:stCondLst>
                                  <p:childTnLst>
                                    <p:cmd type="call" cmd="playFrom(0.0)">
                                      <p:cBhvr>
                                        <p:cTn id="9"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7"/>
                </p:tgtEl>
              </p:cMediaNode>
            </p:audio>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after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97D047-CB4D-73BC-7EF6-72032DC4A043}"/>
              </a:ext>
            </a:extLst>
          </p:cNvPr>
          <p:cNvSpPr txBox="1">
            <a:spLocks/>
          </p:cNvSpPr>
          <p:nvPr/>
        </p:nvSpPr>
        <p:spPr>
          <a:xfrm>
            <a:off x="1372878" y="-269264"/>
            <a:ext cx="5251316" cy="180730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b="1" dirty="0">
                <a:solidFill>
                  <a:srgbClr val="002060"/>
                </a:solidFill>
              </a:rPr>
              <a:t>Year 9 vaccines </a:t>
            </a:r>
          </a:p>
        </p:txBody>
      </p:sp>
      <p:sp>
        <p:nvSpPr>
          <p:cNvPr id="3" name="Content Placeholder 2">
            <a:extLst>
              <a:ext uri="{FF2B5EF4-FFF2-40B4-BE49-F238E27FC236}">
                <a16:creationId xmlns:a16="http://schemas.microsoft.com/office/drawing/2014/main" id="{9FC14BEA-1A9B-CDED-0685-DD176AA96F7D}"/>
              </a:ext>
            </a:extLst>
          </p:cNvPr>
          <p:cNvSpPr txBox="1">
            <a:spLocks/>
          </p:cNvSpPr>
          <p:nvPr/>
        </p:nvSpPr>
        <p:spPr>
          <a:xfrm>
            <a:off x="259955" y="1213913"/>
            <a:ext cx="6320670" cy="471392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t>In year 9 you will be offered 2 vaccines: </a:t>
            </a:r>
          </a:p>
          <a:p>
            <a:endParaRPr lang="en-US" sz="2000" dirty="0"/>
          </a:p>
          <a:p>
            <a:r>
              <a:rPr lang="en-US" sz="2000" dirty="0"/>
              <a:t>The diphtheria, tetanus and polio vaccine (3 in 1) This is a booster and boosts the protection you will have received from your baby/preschool Immunisations. Most people will have received 4 vaccines before they reached school age to protect them from these illnesses and require a booster in year 9. </a:t>
            </a:r>
          </a:p>
          <a:p>
            <a:endParaRPr lang="en-US" sz="2000" dirty="0"/>
          </a:p>
          <a:p>
            <a:r>
              <a:rPr lang="en-US" sz="2000" dirty="0"/>
              <a:t>A meningitis vaccine (</a:t>
            </a:r>
            <a:r>
              <a:rPr lang="en-US" sz="2000" dirty="0" err="1"/>
              <a:t>MenACWY</a:t>
            </a:r>
            <a:r>
              <a:rPr lang="en-US" sz="2000" dirty="0"/>
              <a:t>) - this helps protect against life-threatening illnesses like meningitis and sepsis. It's offered to teenagers in school - but can be given up to the age of 25 if it's been missed.</a:t>
            </a:r>
          </a:p>
          <a:p>
            <a:pPr marL="0"/>
            <a:endParaRPr lang="en-US" sz="2000" dirty="0"/>
          </a:p>
          <a:p>
            <a:pPr marL="0"/>
            <a:r>
              <a:rPr lang="en-US" sz="2000" dirty="0"/>
              <a:t>We also offer catch ups for children outstanding their HPV vaccine and MMR vaccines. </a:t>
            </a:r>
          </a:p>
        </p:txBody>
      </p:sp>
      <p:pic>
        <p:nvPicPr>
          <p:cNvPr id="4" name="Picture 2" descr="How to Prepare Your Child for GCSEs in Year 9 | Achieving Success Tutoring">
            <a:extLst>
              <a:ext uri="{FF2B5EF4-FFF2-40B4-BE49-F238E27FC236}">
                <a16:creationId xmlns:a16="http://schemas.microsoft.com/office/drawing/2014/main" id="{E1D21DC6-B080-0D8B-09C0-988A9EBFBA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0982" r="20980" b="-1"/>
          <a:stretch/>
        </p:blipFill>
        <p:spPr bwMode="auto">
          <a:xfrm>
            <a:off x="6766531" y="217458"/>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pic>
        <p:nvPicPr>
          <p:cNvPr id="6" name="Recorded Sound">
            <a:hlinkClick r:id="" action="ppaction://media"/>
            <a:extLst>
              <a:ext uri="{FF2B5EF4-FFF2-40B4-BE49-F238E27FC236}">
                <a16:creationId xmlns:a16="http://schemas.microsoft.com/office/drawing/2014/main" id="{223EE87B-C76A-D0D0-7B03-72362FB0825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42448" y="5783738"/>
            <a:ext cx="611124" cy="939565"/>
          </a:xfrm>
          <a:prstGeom prst="rect">
            <a:avLst/>
          </a:prstGeom>
        </p:spPr>
      </p:pic>
    </p:spTree>
    <p:extLst>
      <p:ext uri="{BB962C8B-B14F-4D97-AF65-F5344CB8AC3E}">
        <p14:creationId xmlns:p14="http://schemas.microsoft.com/office/powerpoint/2010/main" val="79589302"/>
      </p:ext>
    </p:extLst>
  </p:cSld>
  <p:clrMapOvr>
    <a:masterClrMapping/>
  </p:clrMapOvr>
  <mc:AlternateContent xmlns:mc="http://schemas.openxmlformats.org/markup-compatibility/2006" xmlns:p14="http://schemas.microsoft.com/office/powerpoint/2010/main">
    <mc:Choice Requires="p14">
      <p:transition spd="slow" p14:dur="2000" advTm="37908"/>
    </mc:Choice>
    <mc:Fallback xmlns="">
      <p:transition spd="slow" advTm="37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97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Infectious Diseases A-Z: Understanding tetanus - Mayo Clinic News Network">
            <a:extLst>
              <a:ext uri="{FF2B5EF4-FFF2-40B4-BE49-F238E27FC236}">
                <a16:creationId xmlns:a16="http://schemas.microsoft.com/office/drawing/2014/main" id="{52C5E036-3B60-EB66-F77D-3149702CC1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552" r="8136"/>
          <a:stretch/>
        </p:blipFill>
        <p:spPr bwMode="auto">
          <a:xfrm>
            <a:off x="3178513"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8F18630-541A-3D28-0A7C-F50721FCA426}"/>
              </a:ext>
            </a:extLst>
          </p:cNvPr>
          <p:cNvSpPr txBox="1">
            <a:spLocks/>
          </p:cNvSpPr>
          <p:nvPr/>
        </p:nvSpPr>
        <p:spPr>
          <a:xfrm>
            <a:off x="1551432" y="75182"/>
            <a:ext cx="3822189" cy="189991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b="1" dirty="0">
                <a:solidFill>
                  <a:srgbClr val="002060"/>
                </a:solidFill>
              </a:rPr>
              <a:t>Tetanus </a:t>
            </a:r>
            <a:br>
              <a:rPr lang="en-US" sz="4000" b="1" dirty="0">
                <a:solidFill>
                  <a:srgbClr val="002060"/>
                </a:solidFill>
              </a:rPr>
            </a:br>
            <a:endParaRPr lang="en-US" sz="4000" b="1" dirty="0">
              <a:solidFill>
                <a:srgbClr val="002060"/>
              </a:solidFill>
            </a:endParaRPr>
          </a:p>
        </p:txBody>
      </p:sp>
      <p:sp>
        <p:nvSpPr>
          <p:cNvPr id="3" name="Content Placeholder 3">
            <a:extLst>
              <a:ext uri="{FF2B5EF4-FFF2-40B4-BE49-F238E27FC236}">
                <a16:creationId xmlns:a16="http://schemas.microsoft.com/office/drawing/2014/main" id="{6119C885-1570-F9E3-1C20-E2FFF537F3FF}"/>
              </a:ext>
            </a:extLst>
          </p:cNvPr>
          <p:cNvSpPr txBox="1">
            <a:spLocks/>
          </p:cNvSpPr>
          <p:nvPr/>
        </p:nvSpPr>
        <p:spPr>
          <a:xfrm>
            <a:off x="49741" y="1212246"/>
            <a:ext cx="6257544" cy="50431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sz="2000" dirty="0"/>
              <a:t>Tetanus is a serious, life-threatening condition.</a:t>
            </a:r>
          </a:p>
          <a:p>
            <a:pPr marL="0"/>
            <a:r>
              <a:rPr lang="en-US" sz="2000" dirty="0"/>
              <a:t>There is a risk of tetanus if soil or manure containing bacteria gets into a wound, such as a bite, burn or scratch.</a:t>
            </a:r>
          </a:p>
          <a:p>
            <a:pPr marL="0"/>
            <a:r>
              <a:rPr lang="en-US" sz="2000" dirty="0"/>
              <a:t>Tetanus is rare because the tetanus vaccine has been part of the routine vaccination schedule for many years - but the chances of getting it are higher if:</a:t>
            </a:r>
          </a:p>
          <a:p>
            <a:pPr marL="0"/>
            <a:endParaRPr lang="en-US" sz="2000" dirty="0"/>
          </a:p>
          <a:p>
            <a:pPr>
              <a:spcBef>
                <a:spcPts val="0"/>
              </a:spcBef>
            </a:pPr>
            <a:r>
              <a:rPr lang="en-US" sz="2000" dirty="0"/>
              <a:t>you have not been fully vaccinated (the tetanus vaccine has routinely been given since 1961)</a:t>
            </a:r>
          </a:p>
          <a:p>
            <a:pPr>
              <a:spcBef>
                <a:spcPts val="0"/>
              </a:spcBef>
            </a:pPr>
            <a:r>
              <a:rPr lang="en-US" sz="2000" dirty="0"/>
              <a:t>you have a large or deep wound</a:t>
            </a:r>
          </a:p>
          <a:p>
            <a:pPr>
              <a:spcBef>
                <a:spcPts val="0"/>
              </a:spcBef>
            </a:pPr>
            <a:r>
              <a:rPr lang="en-US" sz="2000" dirty="0"/>
              <a:t>the wound is very dirty or there is something stuck in the wound</a:t>
            </a:r>
          </a:p>
          <a:p>
            <a:pPr marL="0"/>
            <a:r>
              <a:rPr lang="en-US" sz="2000" dirty="0"/>
              <a:t>Tetanus affects the nervous system and can cause symptoms such as muscle spasms, breathing difficulties, seizures and sometimes can lead to death. </a:t>
            </a:r>
          </a:p>
        </p:txBody>
      </p:sp>
      <p:pic>
        <p:nvPicPr>
          <p:cNvPr id="5" name="Recorded Sound">
            <a:hlinkClick r:id="" action="ppaction://media"/>
            <a:extLst>
              <a:ext uri="{FF2B5EF4-FFF2-40B4-BE49-F238E27FC236}">
                <a16:creationId xmlns:a16="http://schemas.microsoft.com/office/drawing/2014/main" id="{8868745C-8143-4675-A76B-6D5B1EA8A9E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29093" y="5950553"/>
            <a:ext cx="609600" cy="609600"/>
          </a:xfrm>
          <a:prstGeom prst="rect">
            <a:avLst/>
          </a:prstGeom>
        </p:spPr>
      </p:pic>
    </p:spTree>
    <p:extLst>
      <p:ext uri="{BB962C8B-B14F-4D97-AF65-F5344CB8AC3E}">
        <p14:creationId xmlns:p14="http://schemas.microsoft.com/office/powerpoint/2010/main" val="1851709626"/>
      </p:ext>
    </p:extLst>
  </p:cSld>
  <p:clrMapOvr>
    <a:masterClrMapping/>
  </p:clrMapOvr>
  <mc:AlternateContent xmlns:mc="http://schemas.openxmlformats.org/markup-compatibility/2006" xmlns:p14="http://schemas.microsoft.com/office/powerpoint/2010/main">
    <mc:Choice Requires="p14">
      <p:transition spd="slow" p14:dur="2000" advTm="42377"/>
    </mc:Choice>
    <mc:Fallback xmlns="">
      <p:transition spd="slow" advTm="42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37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9F496-7AD9-82F4-2A96-BA6D572C18D5}"/>
              </a:ext>
            </a:extLst>
          </p:cNvPr>
          <p:cNvSpPr>
            <a:spLocks noGrp="1"/>
          </p:cNvSpPr>
          <p:nvPr>
            <p:ph type="title"/>
          </p:nvPr>
        </p:nvSpPr>
        <p:spPr>
          <a:xfrm>
            <a:off x="838201" y="365125"/>
            <a:ext cx="5251316" cy="1807305"/>
          </a:xfrm>
        </p:spPr>
        <p:txBody>
          <a:bodyPr>
            <a:normAutofit/>
          </a:bodyPr>
          <a:lstStyle/>
          <a:p>
            <a:r>
              <a:rPr lang="en-GB" sz="4800" b="1" dirty="0">
                <a:solidFill>
                  <a:srgbClr val="002060"/>
                </a:solidFill>
              </a:rPr>
              <a:t>Diphtheria </a:t>
            </a:r>
          </a:p>
        </p:txBody>
      </p:sp>
      <p:sp>
        <p:nvSpPr>
          <p:cNvPr id="3" name="Content Placeholder 2">
            <a:extLst>
              <a:ext uri="{FF2B5EF4-FFF2-40B4-BE49-F238E27FC236}">
                <a16:creationId xmlns:a16="http://schemas.microsoft.com/office/drawing/2014/main" id="{9BCB4BC1-9907-BFFE-1C8A-F868C485C919}"/>
              </a:ext>
            </a:extLst>
          </p:cNvPr>
          <p:cNvSpPr>
            <a:spLocks noGrp="1"/>
          </p:cNvSpPr>
          <p:nvPr>
            <p:ph idx="1"/>
          </p:nvPr>
        </p:nvSpPr>
        <p:spPr>
          <a:xfrm>
            <a:off x="171450" y="2169684"/>
            <a:ext cx="6229350" cy="4691063"/>
          </a:xfrm>
        </p:spPr>
        <p:txBody>
          <a:bodyPr>
            <a:normAutofit/>
          </a:bodyPr>
          <a:lstStyle/>
          <a:p>
            <a:r>
              <a:rPr lang="en-GB" sz="2400" i="0" dirty="0">
                <a:effectLst/>
              </a:rPr>
              <a:t>Diphtheria is a highly contagious infection that affects the nose and throat, and sometimes the skin. </a:t>
            </a:r>
          </a:p>
          <a:p>
            <a:r>
              <a:rPr lang="en-GB" sz="2400" i="0" dirty="0">
                <a:effectLst/>
              </a:rPr>
              <a:t>It's rare in the UK, but there's a small risk of catching it if you travel to some parts of the world. Diphtheria can be a serious illness and sometimes fatal, especially in children, if it’s not treated quickly.</a:t>
            </a:r>
          </a:p>
          <a:p>
            <a:r>
              <a:rPr lang="en-GB" sz="2400" i="0" dirty="0">
                <a:effectLst/>
              </a:rPr>
              <a:t> </a:t>
            </a:r>
            <a:r>
              <a:rPr lang="en-GB" sz="2400" spc="-10" dirty="0">
                <a:cs typeface="Tahoma"/>
              </a:rPr>
              <a:t>Diphtheria usually </a:t>
            </a:r>
            <a:r>
              <a:rPr lang="en-GB" sz="2400" spc="-90" dirty="0">
                <a:cs typeface="Tahoma"/>
              </a:rPr>
              <a:t>begins</a:t>
            </a:r>
            <a:r>
              <a:rPr lang="en-GB" sz="2400" spc="-135" dirty="0">
                <a:cs typeface="Tahoma"/>
              </a:rPr>
              <a:t> </a:t>
            </a:r>
            <a:r>
              <a:rPr lang="en-GB" sz="2400" spc="-229" dirty="0">
                <a:cs typeface="Tahoma"/>
              </a:rPr>
              <a:t>with</a:t>
            </a:r>
            <a:r>
              <a:rPr lang="en-GB" sz="2400" spc="-50" dirty="0">
                <a:cs typeface="Tahoma"/>
              </a:rPr>
              <a:t> </a:t>
            </a:r>
            <a:r>
              <a:rPr lang="en-GB" sz="2400" spc="10" dirty="0">
                <a:cs typeface="Tahoma"/>
              </a:rPr>
              <a:t>a </a:t>
            </a:r>
            <a:r>
              <a:rPr lang="en-GB" sz="2400" spc="-10" dirty="0">
                <a:cs typeface="Tahoma"/>
              </a:rPr>
              <a:t>sore</a:t>
            </a:r>
            <a:r>
              <a:rPr lang="en-GB" sz="2400" spc="-215" dirty="0">
                <a:cs typeface="Tahoma"/>
              </a:rPr>
              <a:t> </a:t>
            </a:r>
            <a:r>
              <a:rPr lang="en-GB" sz="2400" spc="-10" dirty="0">
                <a:cs typeface="Tahoma"/>
              </a:rPr>
              <a:t>throat</a:t>
            </a:r>
            <a:r>
              <a:rPr lang="en-GB" sz="2400" spc="-215" dirty="0">
                <a:cs typeface="Tahoma"/>
              </a:rPr>
              <a:t> </a:t>
            </a:r>
            <a:r>
              <a:rPr lang="en-GB" sz="2400" dirty="0">
                <a:cs typeface="Tahoma"/>
              </a:rPr>
              <a:t>and</a:t>
            </a:r>
            <a:r>
              <a:rPr lang="en-GB" sz="2400" spc="-210" dirty="0">
                <a:cs typeface="Tahoma"/>
              </a:rPr>
              <a:t> </a:t>
            </a:r>
            <a:r>
              <a:rPr lang="en-GB" sz="2400" dirty="0">
                <a:cs typeface="Tahoma"/>
              </a:rPr>
              <a:t>can</a:t>
            </a:r>
            <a:r>
              <a:rPr lang="en-GB" sz="2400" spc="-215" dirty="0">
                <a:cs typeface="Tahoma"/>
              </a:rPr>
              <a:t> </a:t>
            </a:r>
            <a:r>
              <a:rPr lang="en-GB" sz="2400" spc="-10" dirty="0">
                <a:cs typeface="Tahoma"/>
              </a:rPr>
              <a:t>quickly </a:t>
            </a:r>
            <a:r>
              <a:rPr lang="en-GB" sz="2400" spc="-55" dirty="0">
                <a:cs typeface="Tahoma"/>
              </a:rPr>
              <a:t>cause</a:t>
            </a:r>
            <a:r>
              <a:rPr lang="en-GB" sz="2400" spc="-155" dirty="0">
                <a:cs typeface="Tahoma"/>
              </a:rPr>
              <a:t> </a:t>
            </a:r>
            <a:r>
              <a:rPr lang="en-GB" sz="2400" spc="-65" dirty="0">
                <a:cs typeface="Tahoma"/>
              </a:rPr>
              <a:t>breathing</a:t>
            </a:r>
            <a:r>
              <a:rPr lang="en-GB" sz="2400" spc="-155" dirty="0">
                <a:cs typeface="Tahoma"/>
              </a:rPr>
              <a:t> </a:t>
            </a:r>
            <a:r>
              <a:rPr lang="en-GB" sz="2400" spc="-80" dirty="0">
                <a:cs typeface="Tahoma"/>
              </a:rPr>
              <a:t>problems.</a:t>
            </a:r>
            <a:r>
              <a:rPr lang="en-GB" sz="2400" spc="-150" dirty="0">
                <a:cs typeface="Tahoma"/>
              </a:rPr>
              <a:t> </a:t>
            </a:r>
            <a:r>
              <a:rPr lang="en-GB" sz="2400" spc="-405" dirty="0">
                <a:cs typeface="Tahoma"/>
              </a:rPr>
              <a:t>It  </a:t>
            </a:r>
            <a:r>
              <a:rPr lang="en-GB" sz="2400" dirty="0">
                <a:cs typeface="Tahoma"/>
              </a:rPr>
              <a:t>can</a:t>
            </a:r>
            <a:r>
              <a:rPr lang="en-GB" sz="2400" spc="-195" dirty="0">
                <a:cs typeface="Tahoma"/>
              </a:rPr>
              <a:t> </a:t>
            </a:r>
            <a:r>
              <a:rPr lang="en-GB" sz="2400" dirty="0">
                <a:cs typeface="Tahoma"/>
              </a:rPr>
              <a:t>damage</a:t>
            </a:r>
            <a:r>
              <a:rPr lang="en-GB" sz="2400" spc="-195" dirty="0">
                <a:cs typeface="Tahoma"/>
              </a:rPr>
              <a:t> </a:t>
            </a:r>
            <a:r>
              <a:rPr lang="en-GB" sz="2400" spc="-50" dirty="0">
                <a:cs typeface="Tahoma"/>
              </a:rPr>
              <a:t>the</a:t>
            </a:r>
            <a:r>
              <a:rPr lang="en-GB" sz="2400" spc="-195" dirty="0">
                <a:cs typeface="Tahoma"/>
              </a:rPr>
              <a:t> </a:t>
            </a:r>
            <a:r>
              <a:rPr lang="en-GB" sz="2400" spc="-20" dirty="0">
                <a:cs typeface="Tahoma"/>
              </a:rPr>
              <a:t>heart</a:t>
            </a:r>
            <a:r>
              <a:rPr lang="en-GB" sz="2400" spc="-195" dirty="0">
                <a:cs typeface="Tahoma"/>
              </a:rPr>
              <a:t> </a:t>
            </a:r>
            <a:r>
              <a:rPr lang="en-GB" sz="2400" spc="-25" dirty="0">
                <a:cs typeface="Tahoma"/>
              </a:rPr>
              <a:t>and </a:t>
            </a:r>
            <a:r>
              <a:rPr lang="en-GB" sz="2400" spc="-80" dirty="0">
                <a:cs typeface="Tahoma"/>
              </a:rPr>
              <a:t>nervous</a:t>
            </a:r>
            <a:r>
              <a:rPr lang="en-GB" sz="2400" spc="-180" dirty="0">
                <a:cs typeface="Tahoma"/>
              </a:rPr>
              <a:t> </a:t>
            </a:r>
            <a:r>
              <a:rPr lang="en-GB" sz="2400" spc="-60" dirty="0">
                <a:cs typeface="Tahoma"/>
              </a:rPr>
              <a:t>system</a:t>
            </a:r>
            <a:r>
              <a:rPr lang="en-GB" sz="2400" spc="-160" dirty="0">
                <a:cs typeface="Tahoma"/>
              </a:rPr>
              <a:t> </a:t>
            </a:r>
            <a:r>
              <a:rPr lang="en-GB" sz="2400" dirty="0">
                <a:cs typeface="Tahoma"/>
              </a:rPr>
              <a:t>and</a:t>
            </a:r>
            <a:r>
              <a:rPr lang="en-GB" sz="2400" spc="-135" dirty="0">
                <a:cs typeface="Tahoma"/>
              </a:rPr>
              <a:t> </a:t>
            </a:r>
            <a:r>
              <a:rPr lang="en-GB" sz="2400" spc="-190" dirty="0">
                <a:cs typeface="Tahoma"/>
              </a:rPr>
              <a:t>in</a:t>
            </a:r>
            <a:r>
              <a:rPr lang="en-GB" sz="2400" spc="-65" dirty="0">
                <a:cs typeface="Tahoma"/>
              </a:rPr>
              <a:t> </a:t>
            </a:r>
            <a:r>
              <a:rPr lang="en-GB" sz="2400" spc="-20" dirty="0">
                <a:cs typeface="Tahoma"/>
              </a:rPr>
              <a:t>severe </a:t>
            </a:r>
            <a:r>
              <a:rPr lang="en-GB" sz="2400" spc="-60" dirty="0">
                <a:cs typeface="Tahoma"/>
              </a:rPr>
              <a:t>cases,</a:t>
            </a:r>
            <a:r>
              <a:rPr lang="en-GB" sz="2400" spc="-190" dirty="0">
                <a:cs typeface="Tahoma"/>
              </a:rPr>
              <a:t> </a:t>
            </a:r>
            <a:r>
              <a:rPr lang="en-GB" sz="2400" dirty="0">
                <a:cs typeface="Tahoma"/>
              </a:rPr>
              <a:t>can</a:t>
            </a:r>
            <a:r>
              <a:rPr lang="en-GB" sz="2400" spc="-185" dirty="0">
                <a:cs typeface="Tahoma"/>
              </a:rPr>
              <a:t> </a:t>
            </a:r>
            <a:r>
              <a:rPr lang="en-GB" sz="2400" spc="-20" dirty="0">
                <a:cs typeface="Tahoma"/>
              </a:rPr>
              <a:t>kill. </a:t>
            </a:r>
            <a:endParaRPr lang="en-GB" sz="2400" dirty="0">
              <a:cs typeface="Tahoma"/>
            </a:endParaRPr>
          </a:p>
          <a:p>
            <a:endParaRPr lang="en-GB" sz="2400" dirty="0"/>
          </a:p>
        </p:txBody>
      </p:sp>
      <p:pic>
        <p:nvPicPr>
          <p:cNvPr id="4098" name="Picture 2" descr="History of Diphtheria">
            <a:extLst>
              <a:ext uri="{FF2B5EF4-FFF2-40B4-BE49-F238E27FC236}">
                <a16:creationId xmlns:a16="http://schemas.microsoft.com/office/drawing/2014/main" id="{8573FC94-03CC-936D-E7CB-7EC2385A3E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7769" r="21150" b="-2"/>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0B4BE0DB-0C1A-356C-2E6C-FE8E90F733D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10950" y="5944974"/>
            <a:ext cx="609600" cy="609600"/>
          </a:xfrm>
          <a:prstGeom prst="rect">
            <a:avLst/>
          </a:prstGeom>
        </p:spPr>
      </p:pic>
    </p:spTree>
    <p:extLst>
      <p:ext uri="{BB962C8B-B14F-4D97-AF65-F5344CB8AC3E}">
        <p14:creationId xmlns:p14="http://schemas.microsoft.com/office/powerpoint/2010/main" val="499591220"/>
      </p:ext>
    </p:extLst>
  </p:cSld>
  <p:clrMapOvr>
    <a:masterClrMapping/>
  </p:clrMapOvr>
  <mc:AlternateContent xmlns:mc="http://schemas.openxmlformats.org/markup-compatibility/2006" xmlns:p14="http://schemas.microsoft.com/office/powerpoint/2010/main">
    <mc:Choice Requires="p14">
      <p:transition spd="slow" p14:dur="2000" advTm="36349"/>
    </mc:Choice>
    <mc:Fallback xmlns="">
      <p:transition spd="slow" advTm="363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34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FB36F-3EA7-511E-81D0-58A755B63593}"/>
              </a:ext>
            </a:extLst>
          </p:cNvPr>
          <p:cNvSpPr>
            <a:spLocks noGrp="1"/>
          </p:cNvSpPr>
          <p:nvPr>
            <p:ph type="title"/>
          </p:nvPr>
        </p:nvSpPr>
        <p:spPr>
          <a:xfrm>
            <a:off x="838200" y="365125"/>
            <a:ext cx="5393361" cy="1325563"/>
          </a:xfrm>
        </p:spPr>
        <p:txBody>
          <a:bodyPr>
            <a:normAutofit/>
          </a:bodyPr>
          <a:lstStyle/>
          <a:p>
            <a:pPr algn="ctr"/>
            <a:r>
              <a:rPr lang="en-GB" b="1" dirty="0">
                <a:solidFill>
                  <a:srgbClr val="002060"/>
                </a:solidFill>
              </a:rPr>
              <a:t>Polio </a:t>
            </a:r>
          </a:p>
        </p:txBody>
      </p:sp>
      <p:sp>
        <p:nvSpPr>
          <p:cNvPr id="3" name="Content Placeholder 2">
            <a:extLst>
              <a:ext uri="{FF2B5EF4-FFF2-40B4-BE49-F238E27FC236}">
                <a16:creationId xmlns:a16="http://schemas.microsoft.com/office/drawing/2014/main" id="{A97FDEB5-48CA-D58A-426C-E5494746ACFE}"/>
              </a:ext>
            </a:extLst>
          </p:cNvPr>
          <p:cNvSpPr>
            <a:spLocks noGrp="1"/>
          </p:cNvSpPr>
          <p:nvPr>
            <p:ph idx="1"/>
          </p:nvPr>
        </p:nvSpPr>
        <p:spPr>
          <a:xfrm>
            <a:off x="106553" y="1423826"/>
            <a:ext cx="6329783" cy="4351338"/>
          </a:xfrm>
        </p:spPr>
        <p:txBody>
          <a:bodyPr>
            <a:noAutofit/>
          </a:bodyPr>
          <a:lstStyle/>
          <a:p>
            <a:r>
              <a:rPr lang="en-GB" sz="2300" b="0" i="0" dirty="0">
                <a:effectLst/>
                <a:latin typeface="Frutiger W01"/>
              </a:rPr>
              <a:t>Polio is a severe disease that can be passed from person to person. Your chance of getting polio in the UK is extremely low. This is because most people are fully vaccinated. </a:t>
            </a:r>
          </a:p>
          <a:p>
            <a:r>
              <a:rPr lang="en-GB" sz="2300" b="0" i="0" dirty="0">
                <a:effectLst/>
                <a:latin typeface="Frutiger W01"/>
              </a:rPr>
              <a:t>There's still an extremely small risk of catching it when travelling in a country where polio is still found, such as Afghanistan and Pakistan, or through contact with a person when they return to the UK </a:t>
            </a:r>
            <a:r>
              <a:rPr lang="en-GB" sz="2300" dirty="0">
                <a:latin typeface="Frutiger W01"/>
              </a:rPr>
              <a:t>i</a:t>
            </a:r>
            <a:r>
              <a:rPr lang="en-GB" sz="2300" b="0" i="0" dirty="0">
                <a:effectLst/>
                <a:latin typeface="Frutiger W01"/>
              </a:rPr>
              <a:t>f you're not vaccinated. </a:t>
            </a:r>
          </a:p>
          <a:p>
            <a:endParaRPr lang="en-GB" sz="2300" b="0" i="0" dirty="0">
              <a:effectLst/>
              <a:latin typeface="Frutiger W01"/>
            </a:endParaRPr>
          </a:p>
          <a:p>
            <a:pPr>
              <a:spcAft>
                <a:spcPts val="600"/>
              </a:spcAft>
              <a:buFont typeface="Arial" panose="020B0604020202020204" pitchFamily="34" charset="0"/>
              <a:buChar char="•"/>
            </a:pPr>
            <a:r>
              <a:rPr lang="en-GB" sz="2300" b="0" i="0" dirty="0">
                <a:effectLst/>
                <a:latin typeface="Frutiger W01"/>
              </a:rPr>
              <a:t>Symptoms of polio include a high temperature, extreme tiredness, headaches, being sick, a stiff neck, muscle pain. In severe cases it can affect the brain and nerves, causing weakness or paralysis. </a:t>
            </a:r>
          </a:p>
          <a:p>
            <a:endParaRPr lang="en-GB" sz="2300" b="0" i="0" dirty="0">
              <a:effectLst/>
              <a:latin typeface="Frutiger W01"/>
            </a:endParaRPr>
          </a:p>
          <a:p>
            <a:endParaRPr lang="en-GB" sz="2400" dirty="0"/>
          </a:p>
        </p:txBody>
      </p:sp>
      <p:pic>
        <p:nvPicPr>
          <p:cNvPr id="5122" name="Picture 2" descr="Image result for polio virus">
            <a:extLst>
              <a:ext uri="{FF2B5EF4-FFF2-40B4-BE49-F238E27FC236}">
                <a16:creationId xmlns:a16="http://schemas.microsoft.com/office/drawing/2014/main" id="{6BDF1E5A-A4D7-872D-0274-1BAAF0D7D8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42675"/>
          <a:stretch/>
        </p:blipFill>
        <p:spPr bwMode="auto">
          <a:xfrm>
            <a:off x="6436336" y="814637"/>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pic>
        <p:nvPicPr>
          <p:cNvPr id="5" name="Recorded Sound">
            <a:hlinkClick r:id="" action="ppaction://media"/>
            <a:extLst>
              <a:ext uri="{FF2B5EF4-FFF2-40B4-BE49-F238E27FC236}">
                <a16:creationId xmlns:a16="http://schemas.microsoft.com/office/drawing/2014/main" id="{C7132B8D-C0AD-62C1-2C29-EE747A81AB8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78133" y="5936875"/>
            <a:ext cx="609600" cy="609600"/>
          </a:xfrm>
          <a:prstGeom prst="rect">
            <a:avLst/>
          </a:prstGeom>
        </p:spPr>
      </p:pic>
    </p:spTree>
    <p:extLst>
      <p:ext uri="{BB962C8B-B14F-4D97-AF65-F5344CB8AC3E}">
        <p14:creationId xmlns:p14="http://schemas.microsoft.com/office/powerpoint/2010/main" val="3301499959"/>
      </p:ext>
    </p:extLst>
  </p:cSld>
  <p:clrMapOvr>
    <a:masterClrMapping/>
  </p:clrMapOvr>
  <mc:AlternateContent xmlns:mc="http://schemas.openxmlformats.org/markup-compatibility/2006" xmlns:p14="http://schemas.microsoft.com/office/powerpoint/2010/main">
    <mc:Choice Requires="p14">
      <p:transition spd="slow" p14:dur="2000" advTm="53493"/>
    </mc:Choice>
    <mc:Fallback xmlns="">
      <p:transition spd="slow" advTm="53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49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How To Recognize The Symptoms Of Meningitis ACWY?">
            <a:extLst>
              <a:ext uri="{FF2B5EF4-FFF2-40B4-BE49-F238E27FC236}">
                <a16:creationId xmlns:a16="http://schemas.microsoft.com/office/drawing/2014/main" id="{E20AC9EA-87CF-68DE-6024-369E0FE614D2}"/>
              </a:ext>
            </a:extLst>
          </p:cNvPr>
          <p:cNvPicPr>
            <a:picLocks noChangeAspect="1" noChangeArrowheads="1"/>
          </p:cNvPicPr>
          <p:nvPr/>
        </p:nvPicPr>
        <p:blipFill>
          <a:blip r:embed="rId5">
            <a:alphaModFix amt="50000"/>
            <a:extLst>
              <a:ext uri="{28A0092B-C50C-407E-A947-70E740481C1C}">
                <a14:useLocalDpi xmlns:a14="http://schemas.microsoft.com/office/drawing/2010/main" val="0"/>
              </a:ext>
            </a:extLst>
          </a:blip>
          <a:srcRect r="-1" b="9977"/>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E5054EE-ED4C-06E2-54D2-4C7BC455A6C5}"/>
              </a:ext>
            </a:extLst>
          </p:cNvPr>
          <p:cNvSpPr txBox="1"/>
          <p:nvPr/>
        </p:nvSpPr>
        <p:spPr>
          <a:xfrm>
            <a:off x="1524000" y="1122363"/>
            <a:ext cx="9144000" cy="306324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600" b="1" dirty="0">
                <a:ln>
                  <a:solidFill>
                    <a:schemeClr val="tx1"/>
                  </a:solidFill>
                </a:ln>
                <a:solidFill>
                  <a:schemeClr val="bg1"/>
                </a:solidFill>
                <a:latin typeface="+mj-lt"/>
                <a:ea typeface="+mj-ea"/>
                <a:cs typeface="+mj-cs"/>
              </a:rPr>
              <a:t>Meningitis </a:t>
            </a:r>
            <a:r>
              <a:rPr lang="en-US" sz="6600" b="1" dirty="0">
                <a:ln>
                  <a:solidFill>
                    <a:schemeClr val="tx1"/>
                  </a:solidFill>
                </a:ln>
                <a:solidFill>
                  <a:schemeClr val="bg1"/>
                </a:solidFill>
                <a:effectLst>
                  <a:outerShdw blurRad="50800" dist="38100" dir="5400000" algn="t" rotWithShape="0">
                    <a:prstClr val="black">
                      <a:alpha val="40000"/>
                    </a:prstClr>
                  </a:outerShdw>
                </a:effectLst>
                <a:latin typeface="+mj-lt"/>
                <a:ea typeface="+mj-ea"/>
                <a:cs typeface="+mj-cs"/>
              </a:rPr>
              <a:t>ACWY</a:t>
            </a:r>
          </a:p>
          <a:p>
            <a:pPr algn="ctr">
              <a:lnSpc>
                <a:spcPct val="90000"/>
              </a:lnSpc>
              <a:spcBef>
                <a:spcPct val="0"/>
              </a:spcBef>
              <a:spcAft>
                <a:spcPts val="600"/>
              </a:spcAft>
            </a:pPr>
            <a:endParaRPr lang="en-US" sz="6600" dirty="0">
              <a:solidFill>
                <a:schemeClr val="bg1"/>
              </a:solidFill>
              <a:latin typeface="+mj-lt"/>
              <a:ea typeface="+mj-ea"/>
              <a:cs typeface="+mj-cs"/>
            </a:endParaRPr>
          </a:p>
        </p:txBody>
      </p:sp>
      <p:pic>
        <p:nvPicPr>
          <p:cNvPr id="5" name="Recorded Sound">
            <a:hlinkClick r:id="" action="ppaction://media"/>
            <a:extLst>
              <a:ext uri="{FF2B5EF4-FFF2-40B4-BE49-F238E27FC236}">
                <a16:creationId xmlns:a16="http://schemas.microsoft.com/office/drawing/2014/main" id="{C6C63B0A-780C-1CC6-6E77-E55277A51B0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16342" y="6012542"/>
            <a:ext cx="609600" cy="609600"/>
          </a:xfrm>
          <a:prstGeom prst="rect">
            <a:avLst/>
          </a:prstGeom>
        </p:spPr>
      </p:pic>
    </p:spTree>
    <p:extLst>
      <p:ext uri="{BB962C8B-B14F-4D97-AF65-F5344CB8AC3E}">
        <p14:creationId xmlns:p14="http://schemas.microsoft.com/office/powerpoint/2010/main" val="1859470316"/>
      </p:ext>
    </p:extLst>
  </p:cSld>
  <p:clrMapOvr>
    <a:masterClrMapping/>
  </p:clrMapOvr>
  <mc:AlternateContent xmlns:mc="http://schemas.openxmlformats.org/markup-compatibility/2006" xmlns:p14="http://schemas.microsoft.com/office/powerpoint/2010/main">
    <mc:Choice Requires="p14">
      <p:transition spd="slow" p14:dur="2000" advTm="5667"/>
    </mc:Choice>
    <mc:Fallback xmlns="">
      <p:transition spd="slow" advTm="5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2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8F81567-2D17-8A08-91A0-47F59AF58E46}"/>
              </a:ext>
            </a:extLst>
          </p:cNvPr>
          <p:cNvSpPr txBox="1"/>
          <p:nvPr/>
        </p:nvSpPr>
        <p:spPr>
          <a:xfrm>
            <a:off x="284507" y="908123"/>
            <a:ext cx="5266944" cy="6199632"/>
          </a:xfrm>
          <a:prstGeom prst="rect">
            <a:avLst/>
          </a:prstGeom>
        </p:spPr>
        <p:txBody>
          <a:bodyPr vert="horz" lIns="91440" tIns="45720" rIns="91440" bIns="45720" rtlCol="0">
            <a:normAutofit/>
          </a:bodyPr>
          <a:lstStyle/>
          <a:p>
            <a:pPr indent="-228600">
              <a:lnSpc>
                <a:spcPct val="90000"/>
              </a:lnSpc>
              <a:buFont typeface="Arial" panose="020B0604020202020204" pitchFamily="34" charset="0"/>
              <a:buChar char="•"/>
            </a:pPr>
            <a:r>
              <a:rPr lang="en-US" sz="1900" dirty="0"/>
              <a:t>This vaccine protects against 4 types of bacteria linked to meningitis – A, C W and Y. </a:t>
            </a:r>
          </a:p>
          <a:p>
            <a:pPr indent="-228600">
              <a:lnSpc>
                <a:spcPct val="90000"/>
              </a:lnSpc>
              <a:buFont typeface="Arial" panose="020B0604020202020204" pitchFamily="34" charset="0"/>
              <a:buChar char="•"/>
            </a:pPr>
            <a:endParaRPr lang="en-US" sz="1900" b="0" i="0" dirty="0">
              <a:effectLst/>
            </a:endParaRPr>
          </a:p>
          <a:p>
            <a:pPr indent="-228600">
              <a:lnSpc>
                <a:spcPct val="90000"/>
              </a:lnSpc>
              <a:buFont typeface="Arial" panose="020B0604020202020204" pitchFamily="34" charset="0"/>
              <a:buChar char="•"/>
            </a:pPr>
            <a:r>
              <a:rPr lang="en-US" sz="1900" b="0" i="0" dirty="0">
                <a:effectLst/>
              </a:rPr>
              <a:t>The </a:t>
            </a:r>
            <a:r>
              <a:rPr lang="en-US" sz="1900" b="0" i="0" dirty="0" err="1">
                <a:effectLst/>
              </a:rPr>
              <a:t>MenACWY</a:t>
            </a:r>
            <a:r>
              <a:rPr lang="en-US" sz="1900" b="0" i="0" dirty="0">
                <a:effectLst/>
              </a:rPr>
              <a:t> vaccine is given to teenagers. Anyone can get meningitis but it's most common in babies, children, teenagers and young adults. Meningitis is spread by close contact such as coughing, kissing or sneezing, and can spread very quickly in places like universities and colleges.</a:t>
            </a:r>
            <a:r>
              <a:rPr lang="en-US" sz="1900" b="1" dirty="0"/>
              <a:t> Some people may</a:t>
            </a:r>
            <a:r>
              <a:rPr lang="en-US" sz="1900" b="1" spc="55" dirty="0"/>
              <a:t> </a:t>
            </a:r>
            <a:r>
              <a:rPr lang="en-US" sz="1900" b="1" spc="-105" dirty="0"/>
              <a:t>unknowingly</a:t>
            </a:r>
            <a:r>
              <a:rPr lang="en-US" sz="1900" b="1" spc="60" dirty="0"/>
              <a:t> </a:t>
            </a:r>
            <a:r>
              <a:rPr lang="en-US" sz="1900" b="1" dirty="0"/>
              <a:t>carry</a:t>
            </a:r>
            <a:r>
              <a:rPr lang="en-US" sz="1900" b="1" spc="55" dirty="0"/>
              <a:t> </a:t>
            </a:r>
            <a:r>
              <a:rPr lang="en-US" sz="1900" b="1" spc="-25" dirty="0"/>
              <a:t>the </a:t>
            </a:r>
            <a:r>
              <a:rPr lang="en-US" sz="1900" b="1" spc="-70" dirty="0"/>
              <a:t>meningococcal</a:t>
            </a:r>
            <a:r>
              <a:rPr lang="en-US" sz="1900" b="1" spc="-120" dirty="0"/>
              <a:t> </a:t>
            </a:r>
            <a:r>
              <a:rPr lang="en-US" sz="1900" b="1" spc="-20" dirty="0"/>
              <a:t>bacteria</a:t>
            </a:r>
            <a:r>
              <a:rPr lang="en-US" sz="1900" b="1" spc="-120" dirty="0"/>
              <a:t> </a:t>
            </a:r>
            <a:r>
              <a:rPr lang="en-US" sz="1900" b="1" dirty="0"/>
              <a:t>at</a:t>
            </a:r>
            <a:r>
              <a:rPr lang="en-US" sz="1900" b="1" spc="-114" dirty="0"/>
              <a:t> </a:t>
            </a:r>
            <a:r>
              <a:rPr lang="en-US" sz="1900" b="1" spc="-45" dirty="0"/>
              <a:t>the</a:t>
            </a:r>
            <a:r>
              <a:rPr lang="en-US" sz="1900" b="1" spc="-120" dirty="0"/>
              <a:t> </a:t>
            </a:r>
            <a:r>
              <a:rPr lang="en-US" sz="1900" b="1" dirty="0"/>
              <a:t>back</a:t>
            </a:r>
            <a:r>
              <a:rPr lang="en-US" sz="1900" b="1" spc="-120" dirty="0"/>
              <a:t> </a:t>
            </a:r>
            <a:r>
              <a:rPr lang="en-US" sz="1900" b="1" dirty="0"/>
              <a:t>of</a:t>
            </a:r>
            <a:r>
              <a:rPr lang="en-US" sz="1900" b="1" spc="-114" dirty="0"/>
              <a:t> </a:t>
            </a:r>
            <a:r>
              <a:rPr lang="en-US" sz="1900" b="1" spc="-80" dirty="0"/>
              <a:t>their</a:t>
            </a:r>
            <a:r>
              <a:rPr lang="en-US" sz="1900" b="1" spc="-120" dirty="0"/>
              <a:t> </a:t>
            </a:r>
            <a:r>
              <a:rPr lang="en-US" sz="1900" b="1" spc="-60" dirty="0"/>
              <a:t>nose</a:t>
            </a:r>
            <a:r>
              <a:rPr lang="en-US" sz="1900" b="1" spc="-120" dirty="0"/>
              <a:t> </a:t>
            </a:r>
            <a:r>
              <a:rPr lang="en-US" sz="1900" b="1" dirty="0"/>
              <a:t>and</a:t>
            </a:r>
            <a:r>
              <a:rPr lang="en-US" sz="1900" b="1" spc="-114" dirty="0"/>
              <a:t> </a:t>
            </a:r>
            <a:r>
              <a:rPr lang="en-US" sz="1900" b="1" spc="-10" dirty="0"/>
              <a:t>throat</a:t>
            </a:r>
            <a:endParaRPr lang="en-US" sz="1900" b="0" i="0" dirty="0">
              <a:effectLst/>
            </a:endParaRPr>
          </a:p>
          <a:p>
            <a:pPr>
              <a:lnSpc>
                <a:spcPct val="90000"/>
              </a:lnSpc>
            </a:pPr>
            <a:endParaRPr lang="en-US" sz="1900" dirty="0"/>
          </a:p>
          <a:p>
            <a:pPr marL="12700" marR="731520" indent="-228600">
              <a:lnSpc>
                <a:spcPct val="90000"/>
              </a:lnSpc>
              <a:spcBef>
                <a:spcPts val="100"/>
              </a:spcBef>
              <a:buFont typeface="Arial" panose="020B0604020202020204" pitchFamily="34" charset="0"/>
              <a:buChar char="•"/>
            </a:pPr>
            <a:r>
              <a:rPr lang="en-US" sz="1900" b="0" i="0" u="none" strike="noStrike" dirty="0">
                <a:effectLst/>
                <a:hlinkClick r:id="rId4">
                  <a:extLst>
                    <a:ext uri="{A12FA001-AC4F-418D-AE19-62706E023703}">
                      <ahyp:hlinkClr xmlns:ahyp="http://schemas.microsoft.com/office/drawing/2018/hyperlinkcolor" val="tx"/>
                    </a:ext>
                  </a:extLst>
                </a:hlinkClick>
              </a:rPr>
              <a:t>Meningitis</a:t>
            </a:r>
            <a:r>
              <a:rPr lang="en-US" sz="1900" b="0" i="0" dirty="0">
                <a:effectLst/>
              </a:rPr>
              <a:t>, </a:t>
            </a:r>
            <a:r>
              <a:rPr lang="en-US" sz="1900" b="0" i="0" dirty="0">
                <a:effectLst/>
                <a:hlinkClick r:id="rId5">
                  <a:extLst>
                    <a:ext uri="{A12FA001-AC4F-418D-AE19-62706E023703}">
                      <ahyp:hlinkClr xmlns:ahyp="http://schemas.microsoft.com/office/drawing/2018/hyperlinkcolor" val="tx"/>
                    </a:ext>
                  </a:extLst>
                </a:hlinkClick>
              </a:rPr>
              <a:t>sepsis</a:t>
            </a:r>
            <a:r>
              <a:rPr lang="en-US" sz="1900" b="0" i="0" dirty="0">
                <a:effectLst/>
              </a:rPr>
              <a:t> and </a:t>
            </a:r>
            <a:r>
              <a:rPr lang="en-US" sz="1900" b="0" i="0" dirty="0" err="1">
                <a:effectLst/>
              </a:rPr>
              <a:t>septicaemia</a:t>
            </a:r>
            <a:r>
              <a:rPr lang="en-US" sz="1900" b="0" i="0" dirty="0">
                <a:effectLst/>
              </a:rPr>
              <a:t> (blood poisoning) are very serious, potentially life-threatening illnesses that can lead to life-changing disabilities, such as amputations, hearing loss and brain damage. Meningitis </a:t>
            </a:r>
            <a:r>
              <a:rPr lang="en-US" sz="1900" dirty="0"/>
              <a:t>can</a:t>
            </a:r>
            <a:r>
              <a:rPr lang="en-US" sz="1900" spc="-140" dirty="0"/>
              <a:t> </a:t>
            </a:r>
            <a:r>
              <a:rPr lang="en-US" sz="1900" dirty="0"/>
              <a:t>start</a:t>
            </a:r>
            <a:r>
              <a:rPr lang="en-US" sz="1900" spc="-140" dirty="0"/>
              <a:t> </a:t>
            </a:r>
            <a:r>
              <a:rPr lang="en-US" sz="1900" spc="-100" dirty="0"/>
              <a:t>like</a:t>
            </a:r>
            <a:r>
              <a:rPr lang="en-US" sz="1900" spc="-130" dirty="0"/>
              <a:t> </a:t>
            </a:r>
            <a:r>
              <a:rPr lang="en-US" sz="1900" spc="70" dirty="0"/>
              <a:t>a</a:t>
            </a:r>
            <a:r>
              <a:rPr lang="en-US" sz="1900" spc="-140" dirty="0"/>
              <a:t> </a:t>
            </a:r>
            <a:r>
              <a:rPr lang="en-US" sz="1900" dirty="0"/>
              <a:t>bad</a:t>
            </a:r>
            <a:r>
              <a:rPr lang="en-US" sz="1900" spc="-140" dirty="0"/>
              <a:t> </a:t>
            </a:r>
            <a:r>
              <a:rPr lang="en-US" sz="1900" dirty="0"/>
              <a:t>case</a:t>
            </a:r>
            <a:r>
              <a:rPr lang="en-US" sz="1900" spc="-140" dirty="0"/>
              <a:t> </a:t>
            </a:r>
            <a:r>
              <a:rPr lang="en-US" sz="1900" spc="-25" dirty="0"/>
              <a:t>of </a:t>
            </a:r>
            <a:r>
              <a:rPr lang="en-US" sz="1900" spc="-10" dirty="0"/>
              <a:t>flu</a:t>
            </a:r>
            <a:r>
              <a:rPr lang="en-US" sz="1900" spc="-200" dirty="0"/>
              <a:t> </a:t>
            </a:r>
            <a:r>
              <a:rPr lang="en-US" sz="1900" spc="-40" dirty="0"/>
              <a:t>but</a:t>
            </a:r>
            <a:r>
              <a:rPr lang="en-US" sz="1900" spc="-150" dirty="0"/>
              <a:t> </a:t>
            </a:r>
            <a:r>
              <a:rPr lang="en-US" sz="1900" spc="-85" dirty="0"/>
              <a:t>then</a:t>
            </a:r>
            <a:r>
              <a:rPr lang="en-US" sz="1900" spc="-145" dirty="0"/>
              <a:t> </a:t>
            </a:r>
            <a:r>
              <a:rPr lang="en-US" sz="1900" dirty="0"/>
              <a:t>get</a:t>
            </a:r>
            <a:r>
              <a:rPr lang="en-US" sz="1900" spc="-150" dirty="0"/>
              <a:t> </a:t>
            </a:r>
            <a:r>
              <a:rPr lang="en-US" sz="1900" spc="-110" dirty="0"/>
              <a:t>worse</a:t>
            </a:r>
            <a:r>
              <a:rPr lang="en-US" sz="1900" spc="-120" dirty="0"/>
              <a:t> </a:t>
            </a:r>
            <a:r>
              <a:rPr lang="en-US" sz="1900" spc="-20" dirty="0"/>
              <a:t>very </a:t>
            </a:r>
            <a:r>
              <a:rPr lang="en-US" sz="1900" spc="-105" dirty="0"/>
              <a:t>quickly.</a:t>
            </a:r>
            <a:r>
              <a:rPr lang="en-US" sz="1900" spc="-125" dirty="0"/>
              <a:t> </a:t>
            </a:r>
            <a:r>
              <a:rPr lang="en-US" sz="1900" dirty="0"/>
              <a:t>A</a:t>
            </a:r>
            <a:r>
              <a:rPr lang="en-US" sz="1900" spc="-204" dirty="0"/>
              <a:t> </a:t>
            </a:r>
            <a:r>
              <a:rPr lang="en-US" sz="1900" spc="-25" dirty="0"/>
              <a:t>rash</a:t>
            </a:r>
            <a:r>
              <a:rPr lang="en-US" sz="1900" spc="-165" dirty="0"/>
              <a:t> </a:t>
            </a:r>
            <a:r>
              <a:rPr lang="en-US" sz="1900" dirty="0"/>
              <a:t>can</a:t>
            </a:r>
            <a:r>
              <a:rPr lang="en-US" sz="1900" spc="-165" dirty="0"/>
              <a:t> </a:t>
            </a:r>
            <a:r>
              <a:rPr lang="en-US" sz="1900" spc="-10" dirty="0"/>
              <a:t>develop, along</a:t>
            </a:r>
            <a:r>
              <a:rPr lang="en-US" sz="1900" spc="-200" dirty="0"/>
              <a:t> </a:t>
            </a:r>
            <a:r>
              <a:rPr lang="en-US" sz="1900" spc="-210" dirty="0"/>
              <a:t>with</a:t>
            </a:r>
            <a:r>
              <a:rPr lang="en-US" sz="1900" spc="-45" dirty="0"/>
              <a:t> </a:t>
            </a:r>
            <a:r>
              <a:rPr lang="en-US" sz="1900" spc="70" dirty="0"/>
              <a:t>a</a:t>
            </a:r>
            <a:r>
              <a:rPr lang="en-US" sz="1900" spc="-120" dirty="0"/>
              <a:t> </a:t>
            </a:r>
            <a:r>
              <a:rPr lang="en-US" sz="1900" dirty="0"/>
              <a:t>stiff</a:t>
            </a:r>
            <a:r>
              <a:rPr lang="en-US" sz="1900" spc="-120" dirty="0"/>
              <a:t> </a:t>
            </a:r>
            <a:r>
              <a:rPr lang="en-US" sz="1900" spc="-10" dirty="0"/>
              <a:t>neck. Early</a:t>
            </a:r>
            <a:r>
              <a:rPr lang="en-US" sz="1900" spc="-185" dirty="0"/>
              <a:t> </a:t>
            </a:r>
            <a:r>
              <a:rPr lang="en-US" sz="1900" spc="-35" dirty="0"/>
              <a:t>treatment</a:t>
            </a:r>
            <a:r>
              <a:rPr lang="en-US" sz="1900" spc="-185" dirty="0"/>
              <a:t> </a:t>
            </a:r>
            <a:r>
              <a:rPr lang="en-US" sz="1900" dirty="0"/>
              <a:t>can</a:t>
            </a:r>
            <a:r>
              <a:rPr lang="en-US" sz="1900" spc="-185" dirty="0"/>
              <a:t> </a:t>
            </a:r>
            <a:r>
              <a:rPr lang="en-US" sz="1900" spc="-25" dirty="0"/>
              <a:t>be </a:t>
            </a:r>
            <a:r>
              <a:rPr lang="en-US" sz="1900" spc="-10" dirty="0"/>
              <a:t>lifesaving.</a:t>
            </a:r>
          </a:p>
        </p:txBody>
      </p:sp>
      <p:pic>
        <p:nvPicPr>
          <p:cNvPr id="5" name="Picture 12" descr="College Students Walking Together on Campus Stock Photo - Image of full ...">
            <a:extLst>
              <a:ext uri="{FF2B5EF4-FFF2-40B4-BE49-F238E27FC236}">
                <a16:creationId xmlns:a16="http://schemas.microsoft.com/office/drawing/2014/main" id="{4BAED71D-53DC-63B8-779E-107471A82CC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0943" r="22104"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02CC377-63B9-F167-84C9-89E7DBB3F019}"/>
              </a:ext>
            </a:extLst>
          </p:cNvPr>
          <p:cNvSpPr txBox="1"/>
          <p:nvPr/>
        </p:nvSpPr>
        <p:spPr>
          <a:xfrm>
            <a:off x="-307848" y="138682"/>
            <a:ext cx="6099048" cy="769441"/>
          </a:xfrm>
          <a:prstGeom prst="rect">
            <a:avLst/>
          </a:prstGeom>
          <a:noFill/>
        </p:spPr>
        <p:txBody>
          <a:bodyPr wrap="square">
            <a:spAutoFit/>
          </a:bodyPr>
          <a:lstStyle/>
          <a:p>
            <a:pPr algn="ctr"/>
            <a:r>
              <a:rPr lang="en-US" sz="4400" b="1" cap="none" spc="0" dirty="0" err="1">
                <a:ln w="0"/>
                <a:solidFill>
                  <a:schemeClr val="tx1"/>
                </a:solidFill>
                <a:effectLst>
                  <a:outerShdw blurRad="38100" dist="19050" dir="2700000" algn="tl" rotWithShape="0">
                    <a:schemeClr val="dk1">
                      <a:alpha val="40000"/>
                    </a:schemeClr>
                  </a:outerShdw>
                </a:effectLst>
              </a:rPr>
              <a:t>MenACWY</a:t>
            </a:r>
            <a:endParaRPr lang="en-US" sz="4400" b="1" cap="none" spc="0" dirty="0">
              <a:ln w="0"/>
              <a:solidFill>
                <a:schemeClr val="tx1"/>
              </a:solidFill>
              <a:effectLst>
                <a:outerShdw blurRad="38100" dist="19050" dir="2700000" algn="tl" rotWithShape="0">
                  <a:schemeClr val="dk1">
                    <a:alpha val="40000"/>
                  </a:schemeClr>
                </a:outerShdw>
              </a:effectLst>
            </a:endParaRPr>
          </a:p>
        </p:txBody>
      </p:sp>
      <p:pic>
        <p:nvPicPr>
          <p:cNvPr id="10" name="Recorded Sound">
            <a:hlinkClick r:id="" action="ppaction://media"/>
            <a:extLst>
              <a:ext uri="{FF2B5EF4-FFF2-40B4-BE49-F238E27FC236}">
                <a16:creationId xmlns:a16="http://schemas.microsoft.com/office/drawing/2014/main" id="{FE89F601-F540-8563-65C3-039038DD82C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88842" y="5690937"/>
            <a:ext cx="609600" cy="609600"/>
          </a:xfrm>
          <a:prstGeom prst="rect">
            <a:avLst/>
          </a:prstGeom>
        </p:spPr>
      </p:pic>
    </p:spTree>
    <p:extLst>
      <p:ext uri="{BB962C8B-B14F-4D97-AF65-F5344CB8AC3E}">
        <p14:creationId xmlns:p14="http://schemas.microsoft.com/office/powerpoint/2010/main" val="2946979785"/>
      </p:ext>
    </p:extLst>
  </p:cSld>
  <p:clrMapOvr>
    <a:masterClrMapping/>
  </p:clrMapOvr>
  <mc:AlternateContent xmlns:mc="http://schemas.openxmlformats.org/markup-compatibility/2006" xmlns:p14="http://schemas.microsoft.com/office/powerpoint/2010/main">
    <mc:Choice Requires="p14">
      <p:transition spd="slow" p14:dur="2000" advTm="4928"/>
    </mc:Choice>
    <mc:Fallback xmlns="">
      <p:transition spd="slow" advTm="4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4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Side Effects ~ NOBODY'S PERFECT">
            <a:extLst>
              <a:ext uri="{FF2B5EF4-FFF2-40B4-BE49-F238E27FC236}">
                <a16:creationId xmlns:a16="http://schemas.microsoft.com/office/drawing/2014/main" id="{A49E2F12-ACE1-3E72-07E4-BA00FE2F80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9176" r="11865"/>
          <a:stretch/>
        </p:blipFill>
        <p:spPr bwMode="auto">
          <a:xfrm>
            <a:off x="-1389887"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2A5036-1D8D-3A18-8372-E41B51E25884}"/>
              </a:ext>
            </a:extLst>
          </p:cNvPr>
          <p:cNvSpPr txBox="1"/>
          <p:nvPr/>
        </p:nvSpPr>
        <p:spPr>
          <a:xfrm>
            <a:off x="7662672" y="340518"/>
            <a:ext cx="4526279" cy="5884355"/>
          </a:xfrm>
          <a:prstGeom prst="rect">
            <a:avLst/>
          </a:prstGeom>
        </p:spPr>
        <p:txBody>
          <a:bodyPr vert="horz" lIns="91440" tIns="45720" rIns="91440" bIns="45720" rtlCol="0">
            <a:noAutofit/>
          </a:bodyPr>
          <a:lstStyle/>
          <a:p>
            <a:pPr>
              <a:lnSpc>
                <a:spcPct val="90000"/>
              </a:lnSpc>
            </a:pPr>
            <a:r>
              <a:rPr lang="en-US" b="1" dirty="0">
                <a:solidFill>
                  <a:srgbClr val="002060"/>
                </a:solidFill>
              </a:rPr>
              <a:t>What are the potential side effects of the vaccines? </a:t>
            </a:r>
          </a:p>
          <a:p>
            <a:pPr indent="-228600">
              <a:lnSpc>
                <a:spcPct val="90000"/>
              </a:lnSpc>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A</a:t>
            </a:r>
            <a:r>
              <a:rPr lang="en-US" b="0" i="0" dirty="0">
                <a:effectLst/>
              </a:rPr>
              <a:t> reaction where the injection was given, such as pain, swelling or itchiness</a:t>
            </a:r>
          </a:p>
          <a:p>
            <a:pPr indent="-228600">
              <a:lnSpc>
                <a:spcPct val="90000"/>
              </a:lnSpc>
              <a:spcAft>
                <a:spcPts val="600"/>
              </a:spcAft>
              <a:buFont typeface="Arial" panose="020B0604020202020204" pitchFamily="34" charset="0"/>
              <a:buChar char="•"/>
            </a:pPr>
            <a:r>
              <a:rPr lang="en-US" b="0" i="0" dirty="0">
                <a:effectLst/>
              </a:rPr>
              <a:t>A headache</a:t>
            </a:r>
          </a:p>
          <a:p>
            <a:pPr indent="-228600">
              <a:lnSpc>
                <a:spcPct val="90000"/>
              </a:lnSpc>
              <a:spcAft>
                <a:spcPts val="600"/>
              </a:spcAft>
              <a:buFont typeface="Arial" panose="020B0604020202020204" pitchFamily="34" charset="0"/>
              <a:buChar char="•"/>
            </a:pPr>
            <a:r>
              <a:rPr lang="en-US" b="0" i="0" dirty="0">
                <a:effectLst/>
              </a:rPr>
              <a:t>feeling sick (nausea)/dizzy</a:t>
            </a:r>
          </a:p>
          <a:p>
            <a:pPr indent="-228600">
              <a:lnSpc>
                <a:spcPct val="90000"/>
              </a:lnSpc>
              <a:spcAft>
                <a:spcPts val="600"/>
              </a:spcAft>
              <a:buFont typeface="Arial" panose="020B0604020202020204" pitchFamily="34" charset="0"/>
              <a:buChar char="•"/>
            </a:pPr>
            <a:r>
              <a:rPr lang="en-US" b="0" i="0" dirty="0">
                <a:effectLst/>
              </a:rPr>
              <a:t>a rash</a:t>
            </a:r>
          </a:p>
          <a:p>
            <a:pPr indent="-228600">
              <a:lnSpc>
                <a:spcPct val="90000"/>
              </a:lnSpc>
              <a:spcAft>
                <a:spcPts val="600"/>
              </a:spcAft>
              <a:buFont typeface="Arial" panose="020B0604020202020204" pitchFamily="34" charset="0"/>
              <a:buChar char="•"/>
            </a:pPr>
            <a:r>
              <a:rPr lang="en-US" b="0" i="0" dirty="0">
                <a:effectLst/>
              </a:rPr>
              <a:t>feeling irritable</a:t>
            </a:r>
          </a:p>
          <a:p>
            <a:pPr indent="-228600">
              <a:lnSpc>
                <a:spcPct val="90000"/>
              </a:lnSpc>
              <a:spcAft>
                <a:spcPts val="600"/>
              </a:spcAft>
              <a:buFont typeface="Arial" panose="020B0604020202020204" pitchFamily="34" charset="0"/>
              <a:buChar char="•"/>
            </a:pPr>
            <a:r>
              <a:rPr lang="en-US" b="0" i="0" dirty="0">
                <a:effectLst/>
              </a:rPr>
              <a:t>feeling drowsy</a:t>
            </a:r>
          </a:p>
          <a:p>
            <a:pPr indent="-228600">
              <a:lnSpc>
                <a:spcPct val="90000"/>
              </a:lnSpc>
              <a:spcAft>
                <a:spcPts val="600"/>
              </a:spcAft>
              <a:buFont typeface="Arial" panose="020B0604020202020204" pitchFamily="34" charset="0"/>
              <a:buChar char="•"/>
            </a:pPr>
            <a:r>
              <a:rPr lang="en-US" b="0" i="0" dirty="0">
                <a:effectLst/>
              </a:rPr>
              <a:t>loss of appetite</a:t>
            </a:r>
          </a:p>
          <a:p>
            <a:pPr indent="-228600">
              <a:lnSpc>
                <a:spcPct val="90000"/>
              </a:lnSpc>
              <a:spcAft>
                <a:spcPts val="1800"/>
              </a:spcAft>
              <a:buFont typeface="Arial" panose="020B0604020202020204" pitchFamily="34" charset="0"/>
              <a:buChar char="•"/>
            </a:pPr>
            <a:r>
              <a:rPr lang="en-US" b="0" i="0" dirty="0">
                <a:effectLst/>
              </a:rPr>
              <a:t>Or generally feeling unwell</a:t>
            </a:r>
          </a:p>
          <a:p>
            <a:pPr indent="-228600">
              <a:lnSpc>
                <a:spcPct val="90000"/>
              </a:lnSpc>
              <a:spcAft>
                <a:spcPts val="1800"/>
              </a:spcAft>
              <a:buFont typeface="Arial" panose="020B0604020202020204" pitchFamily="34" charset="0"/>
              <a:buChar char="•"/>
            </a:pPr>
            <a:r>
              <a:rPr lang="en-US" b="0" i="0" dirty="0">
                <a:effectLst/>
              </a:rPr>
              <a:t>More serious side effects, such as a severe allergic reaction are very rare. The person who vaccinates you will be trained to deal with allergic reactions and treat them immediately.</a:t>
            </a:r>
          </a:p>
          <a:p>
            <a:pPr indent="-228600">
              <a:lnSpc>
                <a:spcPct val="90000"/>
              </a:lnSpc>
              <a:spcAft>
                <a:spcPts val="1800"/>
              </a:spcAft>
              <a:buFont typeface="Arial" panose="020B0604020202020204" pitchFamily="34" charset="0"/>
              <a:buChar char="•"/>
            </a:pPr>
            <a:r>
              <a:rPr lang="en-US" b="0" i="0" dirty="0">
                <a:effectLst/>
              </a:rPr>
              <a:t>The </a:t>
            </a:r>
            <a:r>
              <a:rPr lang="en-US" b="0" i="0" dirty="0" err="1">
                <a:effectLst/>
              </a:rPr>
              <a:t>MenACWY</a:t>
            </a:r>
            <a:r>
              <a:rPr lang="en-US" b="0" i="0" dirty="0">
                <a:effectLst/>
              </a:rPr>
              <a:t> vaccine and </a:t>
            </a:r>
            <a:r>
              <a:rPr lang="en-US" dirty="0"/>
              <a:t>tetanus diphtheria polio</a:t>
            </a:r>
            <a:r>
              <a:rPr lang="en-US" b="0" i="0" dirty="0">
                <a:effectLst/>
              </a:rPr>
              <a:t> vaccine used in the UK do not contain live bacteria, so there's no risk of getting the infections from the vaccine</a:t>
            </a:r>
          </a:p>
        </p:txBody>
      </p:sp>
      <p:pic>
        <p:nvPicPr>
          <p:cNvPr id="10" name="Recorded Sound">
            <a:hlinkClick r:id="" action="ppaction://media"/>
            <a:extLst>
              <a:ext uri="{FF2B5EF4-FFF2-40B4-BE49-F238E27FC236}">
                <a16:creationId xmlns:a16="http://schemas.microsoft.com/office/drawing/2014/main" id="{2C451A68-22E5-02A5-5713-C0B40BD2A29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0" y="340518"/>
            <a:ext cx="609600" cy="609600"/>
          </a:xfrm>
          <a:prstGeom prst="rect">
            <a:avLst/>
          </a:prstGeom>
        </p:spPr>
      </p:pic>
    </p:spTree>
    <p:extLst>
      <p:ext uri="{BB962C8B-B14F-4D97-AF65-F5344CB8AC3E}">
        <p14:creationId xmlns:p14="http://schemas.microsoft.com/office/powerpoint/2010/main" val="3790318163"/>
      </p:ext>
    </p:extLst>
  </p:cSld>
  <p:clrMapOvr>
    <a:masterClrMapping/>
  </p:clrMapOvr>
  <mc:AlternateContent xmlns:mc="http://schemas.openxmlformats.org/markup-compatibility/2006" xmlns:p14="http://schemas.microsoft.com/office/powerpoint/2010/main">
    <mc:Choice Requires="p14">
      <p:transition spd="slow" p14:dur="2000" advTm="10071"/>
    </mc:Choice>
    <mc:Fallback xmlns="">
      <p:transition spd="slow" advTm="10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61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What Is Measles? The Facts | London Travel Clinic">
            <a:extLst>
              <a:ext uri="{FF2B5EF4-FFF2-40B4-BE49-F238E27FC236}">
                <a16:creationId xmlns:a16="http://schemas.microsoft.com/office/drawing/2014/main" id="{AD6013A6-CB8E-54A7-1F7F-6C591D0D59EB}"/>
              </a:ext>
            </a:extLst>
          </p:cNvPr>
          <p:cNvPicPr>
            <a:picLocks noChangeAspect="1" noChangeArrowheads="1"/>
          </p:cNvPicPr>
          <p:nvPr/>
        </p:nvPicPr>
        <p:blipFill>
          <a:blip r:embed="rId4">
            <a:alphaModFix amt="20000"/>
            <a:extLst>
              <a:ext uri="{28A0092B-C50C-407E-A947-70E740481C1C}">
                <a14:useLocalDpi xmlns:a14="http://schemas.microsoft.com/office/drawing/2010/main" val="0"/>
              </a:ext>
            </a:extLst>
          </a:blip>
          <a:srcRect l="12423" r="2978"/>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259632B-A402-06E9-0CD7-368C97D5D6B0}"/>
              </a:ext>
            </a:extLst>
          </p:cNvPr>
          <p:cNvSpPr txBox="1"/>
          <p:nvPr/>
        </p:nvSpPr>
        <p:spPr>
          <a:xfrm>
            <a:off x="1314788" y="389152"/>
            <a:ext cx="9251612" cy="769441"/>
          </a:xfrm>
          <a:prstGeom prst="rect">
            <a:avLst/>
          </a:prstGeom>
          <a:noFill/>
        </p:spPr>
        <p:txBody>
          <a:bodyPr wrap="square" rtlCol="0">
            <a:spAutoFit/>
          </a:bodyPr>
          <a:lstStyle/>
          <a:p>
            <a:r>
              <a:rPr lang="en-GB" sz="4400" b="1" dirty="0">
                <a:solidFill>
                  <a:srgbClr val="002060"/>
                </a:solidFill>
              </a:rPr>
              <a:t>MMR catch up vaccines </a:t>
            </a:r>
          </a:p>
        </p:txBody>
      </p:sp>
      <p:sp>
        <p:nvSpPr>
          <p:cNvPr id="5" name="TextBox 4">
            <a:extLst>
              <a:ext uri="{FF2B5EF4-FFF2-40B4-BE49-F238E27FC236}">
                <a16:creationId xmlns:a16="http://schemas.microsoft.com/office/drawing/2014/main" id="{0FDB3B5E-8302-13E7-C241-FD8B54B10FBC}"/>
              </a:ext>
            </a:extLst>
          </p:cNvPr>
          <p:cNvSpPr txBox="1"/>
          <p:nvPr/>
        </p:nvSpPr>
        <p:spPr>
          <a:xfrm>
            <a:off x="254002" y="1262743"/>
            <a:ext cx="8483597" cy="5006050"/>
          </a:xfrm>
          <a:prstGeom prst="rect">
            <a:avLst/>
          </a:prstGeom>
          <a:noFill/>
        </p:spPr>
        <p:txBody>
          <a:bodyPr wrap="square" rtlCol="0">
            <a:spAutoFit/>
          </a:bodyPr>
          <a:lstStyle/>
          <a:p>
            <a:pPr indent="-228600">
              <a:lnSpc>
                <a:spcPct val="90000"/>
              </a:lnSpc>
              <a:spcAft>
                <a:spcPts val="1800"/>
              </a:spcAft>
              <a:buFont typeface="Arial" panose="020B0604020202020204" pitchFamily="34" charset="0"/>
              <a:buChar char="•"/>
            </a:pPr>
            <a:r>
              <a:rPr lang="en-US" sz="1800" b="0" i="0" dirty="0">
                <a:effectLst/>
              </a:rPr>
              <a:t>The MMR vaccine protects against:</a:t>
            </a:r>
          </a:p>
          <a:p>
            <a:pPr marL="285750" indent="-228600">
              <a:lnSpc>
                <a:spcPct val="90000"/>
              </a:lnSpc>
              <a:buFont typeface="Arial" panose="020B0604020202020204" pitchFamily="34" charset="0"/>
              <a:buChar char="•"/>
            </a:pPr>
            <a:r>
              <a:rPr lang="en-US" sz="1800" b="0" i="0" dirty="0">
                <a:effectLst/>
              </a:rPr>
              <a:t>Measles </a:t>
            </a:r>
          </a:p>
          <a:p>
            <a:pPr marL="285750" indent="-228600">
              <a:lnSpc>
                <a:spcPct val="90000"/>
              </a:lnSpc>
              <a:buFont typeface="Arial" panose="020B0604020202020204" pitchFamily="34" charset="0"/>
              <a:buChar char="•"/>
            </a:pPr>
            <a:r>
              <a:rPr lang="en-US" sz="1800" dirty="0"/>
              <a:t>Mumps</a:t>
            </a:r>
          </a:p>
          <a:p>
            <a:pPr marL="285750" indent="-228600">
              <a:lnSpc>
                <a:spcPct val="90000"/>
              </a:lnSpc>
              <a:buFont typeface="Arial" panose="020B0604020202020204" pitchFamily="34" charset="0"/>
              <a:buChar char="•"/>
            </a:pPr>
            <a:r>
              <a:rPr lang="en-US" sz="1800" b="0" i="0" dirty="0">
                <a:effectLst/>
              </a:rPr>
              <a:t>Rubella (German measles) </a:t>
            </a:r>
          </a:p>
          <a:p>
            <a:pPr indent="-228600">
              <a:lnSpc>
                <a:spcPct val="90000"/>
              </a:lnSpc>
              <a:buFont typeface="Arial" panose="020B0604020202020204" pitchFamily="34" charset="0"/>
              <a:buChar char="•"/>
            </a:pPr>
            <a:endParaRPr lang="en-US" sz="1800" dirty="0"/>
          </a:p>
          <a:p>
            <a:pPr indent="-228600">
              <a:lnSpc>
                <a:spcPct val="90000"/>
              </a:lnSpc>
              <a:spcAft>
                <a:spcPts val="1800"/>
              </a:spcAft>
              <a:buFont typeface="Arial" panose="020B0604020202020204" pitchFamily="34" charset="0"/>
              <a:buChar char="•"/>
            </a:pPr>
            <a:r>
              <a:rPr lang="en-US" sz="1800" b="0" i="0" dirty="0">
                <a:effectLst/>
              </a:rPr>
              <a:t>These 3 infections spread easily between people and can lead to serious problems including meningitis, blindness and hearing loss.</a:t>
            </a:r>
          </a:p>
          <a:p>
            <a:pPr indent="-228600">
              <a:lnSpc>
                <a:spcPct val="90000"/>
              </a:lnSpc>
              <a:spcAft>
                <a:spcPts val="1800"/>
              </a:spcAft>
              <a:buFont typeface="Arial" panose="020B0604020202020204" pitchFamily="34" charset="0"/>
              <a:buChar char="•"/>
            </a:pPr>
            <a:r>
              <a:rPr lang="en-US" sz="1800" b="0" i="0" dirty="0">
                <a:effectLst/>
              </a:rPr>
              <a:t>Getting measles during pregnancy can cause premature birth, miscarriage or still birth. And getting rubella can cause serious problems for the baby such as damage to their sight and hearing.</a:t>
            </a:r>
          </a:p>
          <a:p>
            <a:pPr indent="-228600">
              <a:lnSpc>
                <a:spcPct val="90000"/>
              </a:lnSpc>
              <a:spcAft>
                <a:spcPts val="1800"/>
              </a:spcAft>
              <a:buFont typeface="Arial" panose="020B0604020202020204" pitchFamily="34" charset="0"/>
              <a:buChar char="•"/>
            </a:pPr>
            <a:r>
              <a:rPr lang="en-US" sz="1800" b="0" i="0" dirty="0">
                <a:effectLst/>
              </a:rPr>
              <a:t>2 doses of the MMR vaccine gives you long-term protection. Some people have missed one or 2 doses of the MMR vaccine given in childhood and require a catch-up dose. Please ask your parents if you received your MMR vaccines before you started scho</a:t>
            </a:r>
            <a:r>
              <a:rPr lang="en-US" sz="1800" dirty="0"/>
              <a:t>ol. If not you can contact us to book a catch up vaccine. </a:t>
            </a:r>
            <a:endParaRPr lang="en-US" sz="1800" b="0" i="0" dirty="0">
              <a:effectLst/>
            </a:endParaRPr>
          </a:p>
          <a:p>
            <a:pPr indent="-228600">
              <a:lnSpc>
                <a:spcPct val="90000"/>
              </a:lnSpc>
              <a:spcAft>
                <a:spcPts val="1800"/>
              </a:spcAft>
              <a:buFont typeface="Arial" panose="020B0604020202020204" pitchFamily="34" charset="0"/>
              <a:buChar char="•"/>
            </a:pPr>
            <a:r>
              <a:rPr lang="en-US" sz="1800" b="0" i="0" dirty="0">
                <a:effectLst/>
              </a:rPr>
              <a:t>Getting vaccinated also helps protect people who cannot be vaccinated, such as unborn babies, newborn babies and anyone with a weakened immune system</a:t>
            </a:r>
            <a:r>
              <a:rPr lang="en-US" sz="400" b="0" i="0" dirty="0">
                <a:effectLst/>
              </a:rPr>
              <a:t>.</a:t>
            </a:r>
            <a:endParaRPr lang="en-GB" dirty="0"/>
          </a:p>
        </p:txBody>
      </p:sp>
      <p:pic>
        <p:nvPicPr>
          <p:cNvPr id="8" name="Recorded Sound">
            <a:hlinkClick r:id="" action="ppaction://media"/>
            <a:extLst>
              <a:ext uri="{FF2B5EF4-FFF2-40B4-BE49-F238E27FC236}">
                <a16:creationId xmlns:a16="http://schemas.microsoft.com/office/drawing/2014/main" id="{043B69F9-6190-B314-384B-9D22D9C9DD7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28398" y="5963993"/>
            <a:ext cx="609600" cy="609600"/>
          </a:xfrm>
          <a:prstGeom prst="rect">
            <a:avLst/>
          </a:prstGeom>
        </p:spPr>
      </p:pic>
    </p:spTree>
    <p:extLst>
      <p:ext uri="{BB962C8B-B14F-4D97-AF65-F5344CB8AC3E}">
        <p14:creationId xmlns:p14="http://schemas.microsoft.com/office/powerpoint/2010/main" val="2474528814"/>
      </p:ext>
    </p:extLst>
  </p:cSld>
  <p:clrMapOvr>
    <a:masterClrMapping/>
  </p:clrMapOvr>
  <mc:AlternateContent xmlns:mc="http://schemas.openxmlformats.org/markup-compatibility/2006" xmlns:p14="http://schemas.microsoft.com/office/powerpoint/2010/main">
    <mc:Choice Requires="p14">
      <p:transition spd="slow" p14:dur="2000" advTm="12879"/>
    </mc:Choice>
    <mc:Fallback xmlns="">
      <p:transition spd="slow" advTm="128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29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218" name="Picture 2" descr="Liverpool’s young people to deliver a campaign on consent and healthy ...">
            <a:extLst>
              <a:ext uri="{FF2B5EF4-FFF2-40B4-BE49-F238E27FC236}">
                <a16:creationId xmlns:a16="http://schemas.microsoft.com/office/drawing/2014/main" id="{F32DEA8F-89BE-FCDF-D7D7-E7A0B6CE71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012" b="4488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C066A40-2B30-F615-D7B3-5ACAEAFA41B6}"/>
              </a:ext>
            </a:extLst>
          </p:cNvPr>
          <p:cNvSpPr txBox="1"/>
          <p:nvPr/>
        </p:nvSpPr>
        <p:spPr>
          <a:xfrm>
            <a:off x="859536" y="3899154"/>
            <a:ext cx="10849859" cy="2452687"/>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sz="2400" dirty="0"/>
              <a:t>Prior to the session we will send a link home for parents to consent to the vaccines. </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On the day of the session if your parent has not given consent we will attempt to contact them if you wish to consent to the vaccine </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If we are unable to contact a parent/guardian we can assess you to see if you can self consent. This is known as being ‘Gillick Competent’ </a:t>
            </a:r>
          </a:p>
        </p:txBody>
      </p:sp>
      <p:pic>
        <p:nvPicPr>
          <p:cNvPr id="3" name="object 4">
            <a:extLst>
              <a:ext uri="{FF2B5EF4-FFF2-40B4-BE49-F238E27FC236}">
                <a16:creationId xmlns:a16="http://schemas.microsoft.com/office/drawing/2014/main" id="{9D2F4A5B-E528-A7B3-A905-5E4F92BF7F34}"/>
              </a:ext>
            </a:extLst>
          </p:cNvPr>
          <p:cNvPicPr/>
          <p:nvPr/>
        </p:nvPicPr>
        <p:blipFill>
          <a:blip r:embed="rId6" cstate="print"/>
          <a:stretch>
            <a:fillRect/>
          </a:stretch>
        </p:blipFill>
        <p:spPr>
          <a:xfrm>
            <a:off x="10387584" y="106753"/>
            <a:ext cx="1728216" cy="661343"/>
          </a:xfrm>
          <a:prstGeom prst="rect">
            <a:avLst/>
          </a:prstGeom>
        </p:spPr>
      </p:pic>
      <p:pic>
        <p:nvPicPr>
          <p:cNvPr id="7" name="Recorded Sound">
            <a:hlinkClick r:id="" action="ppaction://media"/>
            <a:extLst>
              <a:ext uri="{FF2B5EF4-FFF2-40B4-BE49-F238E27FC236}">
                <a16:creationId xmlns:a16="http://schemas.microsoft.com/office/drawing/2014/main" id="{C9768137-A841-834F-0671-27BA095B9C5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1692" y="1121228"/>
            <a:ext cx="609600" cy="609600"/>
          </a:xfrm>
          <a:prstGeom prst="rect">
            <a:avLst/>
          </a:prstGeom>
        </p:spPr>
      </p:pic>
    </p:spTree>
    <p:extLst>
      <p:ext uri="{BB962C8B-B14F-4D97-AF65-F5344CB8AC3E}">
        <p14:creationId xmlns:p14="http://schemas.microsoft.com/office/powerpoint/2010/main" val="3618025144"/>
      </p:ext>
    </p:extLst>
  </p:cSld>
  <p:clrMapOvr>
    <a:masterClrMapping/>
  </p:clrMapOvr>
  <mc:AlternateContent xmlns:mc="http://schemas.openxmlformats.org/markup-compatibility/2006" xmlns:p14="http://schemas.microsoft.com/office/powerpoint/2010/main">
    <mc:Choice Requires="p14">
      <p:transition spd="slow" p14:dur="2000" advTm="23008"/>
    </mc:Choice>
    <mc:Fallback xmlns="">
      <p:transition spd="slow" advTm="230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54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descr="Free PowerPoint backgrounds download, PowerPoint background free download.">
            <a:extLst>
              <a:ext uri="{FF2B5EF4-FFF2-40B4-BE49-F238E27FC236}">
                <a16:creationId xmlns:a16="http://schemas.microsoft.com/office/drawing/2014/main" id="{979CA2BF-CB31-358D-AF7F-968794AF9672}"/>
              </a:ext>
            </a:extLst>
          </p:cNvPr>
          <p:cNvPicPr>
            <a:picLocks noChangeAspect="1" noChangeArrowheads="1"/>
          </p:cNvPicPr>
          <p:nvPr/>
        </p:nvPicPr>
        <p:blipFill>
          <a:blip r:embed="rId5">
            <a:alphaModFix amt="48000"/>
            <a:extLst>
              <a:ext uri="{28A0092B-C50C-407E-A947-70E740481C1C}">
                <a14:useLocalDpi xmlns:a14="http://schemas.microsoft.com/office/drawing/2010/main" val="0"/>
              </a:ext>
            </a:extLst>
          </a:blip>
          <a:srcRect/>
          <a:stretch>
            <a:fillRect/>
          </a:stretch>
        </p:blipFill>
        <p:spPr bwMode="auto">
          <a:xfrm>
            <a:off x="-199352" y="0"/>
            <a:ext cx="12590703" cy="892454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818DF8A-1DB4-BAC7-C36A-963585B23A16}"/>
              </a:ext>
            </a:extLst>
          </p:cNvPr>
          <p:cNvSpPr txBox="1"/>
          <p:nvPr/>
        </p:nvSpPr>
        <p:spPr>
          <a:xfrm>
            <a:off x="1179073" y="646756"/>
            <a:ext cx="9833548" cy="132556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800" b="1" kern="1200" dirty="0">
                <a:solidFill>
                  <a:schemeClr val="tx2"/>
                </a:solidFill>
                <a:latin typeface="+mj-lt"/>
                <a:ea typeface="+mj-ea"/>
                <a:cs typeface="+mj-cs"/>
              </a:rPr>
              <a:t>Gillick competence (Self consent)</a:t>
            </a:r>
          </a:p>
          <a:p>
            <a:pPr algn="ctr">
              <a:lnSpc>
                <a:spcPct val="90000"/>
              </a:lnSpc>
              <a:spcBef>
                <a:spcPct val="0"/>
              </a:spcBef>
              <a:spcAft>
                <a:spcPts val="600"/>
              </a:spcAft>
            </a:pPr>
            <a:endParaRPr lang="en-US" sz="3600" kern="1200" dirty="0">
              <a:solidFill>
                <a:schemeClr val="tx2"/>
              </a:solidFill>
              <a:latin typeface="+mj-lt"/>
              <a:ea typeface="+mj-ea"/>
              <a:cs typeface="+mj-cs"/>
            </a:endParaRPr>
          </a:p>
        </p:txBody>
      </p:sp>
      <p:sp>
        <p:nvSpPr>
          <p:cNvPr id="8" name="TextBox 7">
            <a:extLst>
              <a:ext uri="{FF2B5EF4-FFF2-40B4-BE49-F238E27FC236}">
                <a16:creationId xmlns:a16="http://schemas.microsoft.com/office/drawing/2014/main" id="{C5AAF1F2-282A-DC00-F6FF-0F1E514BE9D8}"/>
              </a:ext>
            </a:extLst>
          </p:cNvPr>
          <p:cNvSpPr txBox="1"/>
          <p:nvPr/>
        </p:nvSpPr>
        <p:spPr>
          <a:xfrm>
            <a:off x="499320" y="1754880"/>
            <a:ext cx="9833548" cy="2693976"/>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b="0" i="0" dirty="0">
                <a:solidFill>
                  <a:schemeClr val="tx2"/>
                </a:solidFill>
                <a:effectLst/>
              </a:rPr>
              <a:t>Children under the age of 16 can consent to their own treatment if they're believed to have enough intelligence, competence and understanding to fully appreciate what's involved in their treatment. This applies to many aspects of healthcare including sexual and mental health services.  Being competent to self consent is </a:t>
            </a:r>
            <a:r>
              <a:rPr lang="en-US" dirty="0">
                <a:solidFill>
                  <a:schemeClr val="tx2"/>
                </a:solidFill>
              </a:rPr>
              <a:t>known as being ‘</a:t>
            </a:r>
            <a:r>
              <a:rPr lang="en-US" b="0" i="0" dirty="0">
                <a:solidFill>
                  <a:schemeClr val="tx2"/>
                </a:solidFill>
                <a:effectLst/>
              </a:rPr>
              <a:t>Gillick competent’ . </a:t>
            </a:r>
          </a:p>
        </p:txBody>
      </p:sp>
      <p:sp>
        <p:nvSpPr>
          <p:cNvPr id="10" name="TextBox 9">
            <a:extLst>
              <a:ext uri="{FF2B5EF4-FFF2-40B4-BE49-F238E27FC236}">
                <a16:creationId xmlns:a16="http://schemas.microsoft.com/office/drawing/2014/main" id="{1B7D6E72-D77C-9328-40F0-F631ABE572C1}"/>
              </a:ext>
            </a:extLst>
          </p:cNvPr>
          <p:cNvSpPr txBox="1"/>
          <p:nvPr/>
        </p:nvSpPr>
        <p:spPr>
          <a:xfrm>
            <a:off x="478733" y="2848418"/>
            <a:ext cx="10533888" cy="3200876"/>
          </a:xfrm>
          <a:prstGeom prst="rect">
            <a:avLst/>
          </a:prstGeom>
          <a:noFill/>
        </p:spPr>
        <p:txBody>
          <a:bodyPr wrap="square" rtlCol="0">
            <a:spAutoFit/>
          </a:bodyPr>
          <a:lstStyle/>
          <a:p>
            <a:pPr>
              <a:spcAft>
                <a:spcPts val="600"/>
              </a:spcAft>
            </a:pPr>
            <a:r>
              <a:rPr lang="en-GB" dirty="0"/>
              <a:t>To be considered Gillick competent you must demonstrate: </a:t>
            </a:r>
          </a:p>
          <a:p>
            <a:pPr marL="285750" indent="-285750">
              <a:spcAft>
                <a:spcPts val="600"/>
              </a:spcAft>
              <a:buFont typeface="Arial" panose="020B0604020202020204" pitchFamily="34" charset="0"/>
              <a:buChar char="•"/>
            </a:pPr>
            <a:r>
              <a:rPr lang="en-GB" dirty="0"/>
              <a:t>You understand the immunisation being given </a:t>
            </a:r>
          </a:p>
          <a:p>
            <a:pPr marL="285750" indent="-285750">
              <a:spcAft>
                <a:spcPts val="600"/>
              </a:spcAft>
              <a:buFont typeface="Arial" panose="020B0604020202020204" pitchFamily="34" charset="0"/>
              <a:buChar char="•"/>
            </a:pPr>
            <a:r>
              <a:rPr lang="en-GB" dirty="0"/>
              <a:t>You understand what the immunisation is protecting you from </a:t>
            </a:r>
          </a:p>
          <a:p>
            <a:pPr marL="285750" indent="-285750">
              <a:spcAft>
                <a:spcPts val="600"/>
              </a:spcAft>
              <a:buFont typeface="Arial" panose="020B0604020202020204" pitchFamily="34" charset="0"/>
              <a:buChar char="•"/>
            </a:pPr>
            <a:r>
              <a:rPr lang="en-GB" dirty="0"/>
              <a:t>You understand the risks of not having the immunisation </a:t>
            </a:r>
          </a:p>
          <a:p>
            <a:pPr marL="285750" indent="-285750">
              <a:spcAft>
                <a:spcPts val="600"/>
              </a:spcAft>
              <a:buFont typeface="Arial" panose="020B0604020202020204" pitchFamily="34" charset="0"/>
              <a:buChar char="•"/>
            </a:pPr>
            <a:r>
              <a:rPr lang="en-GB" dirty="0"/>
              <a:t>You understand the potential side effects of the vaccines</a:t>
            </a:r>
          </a:p>
          <a:p>
            <a:pPr>
              <a:spcAft>
                <a:spcPts val="600"/>
              </a:spcAft>
            </a:pPr>
            <a:endParaRPr lang="en-GB" dirty="0"/>
          </a:p>
          <a:p>
            <a:pPr>
              <a:spcAft>
                <a:spcPts val="600"/>
              </a:spcAft>
            </a:pPr>
            <a:r>
              <a:rPr lang="en-GB" dirty="0"/>
              <a:t>You must also show you can retain the information and make an informed decision.</a:t>
            </a:r>
          </a:p>
          <a:p>
            <a:pPr>
              <a:spcAft>
                <a:spcPts val="600"/>
              </a:spcAft>
            </a:pPr>
            <a:endParaRPr lang="en-GB" dirty="0"/>
          </a:p>
          <a:p>
            <a:pPr>
              <a:spcAft>
                <a:spcPts val="600"/>
              </a:spcAft>
            </a:pPr>
            <a:r>
              <a:rPr lang="en-GB" dirty="0"/>
              <a:t>A nurse will discuss this with you on the day of vaccination if you wish to self-consent.  </a:t>
            </a:r>
          </a:p>
        </p:txBody>
      </p:sp>
      <p:pic>
        <p:nvPicPr>
          <p:cNvPr id="3" name="Recorded Sound">
            <a:hlinkClick r:id="" action="ppaction://media"/>
            <a:extLst>
              <a:ext uri="{FF2B5EF4-FFF2-40B4-BE49-F238E27FC236}">
                <a16:creationId xmlns:a16="http://schemas.microsoft.com/office/drawing/2014/main" id="{C2828905-0165-BB19-ED39-D2505C3E4B8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81106" y="5744494"/>
            <a:ext cx="609600" cy="609600"/>
          </a:xfrm>
          <a:prstGeom prst="rect">
            <a:avLst/>
          </a:prstGeom>
        </p:spPr>
      </p:pic>
    </p:spTree>
    <p:extLst>
      <p:ext uri="{BB962C8B-B14F-4D97-AF65-F5344CB8AC3E}">
        <p14:creationId xmlns:p14="http://schemas.microsoft.com/office/powerpoint/2010/main" val="386633104"/>
      </p:ext>
    </p:extLst>
  </p:cSld>
  <p:clrMapOvr>
    <a:masterClrMapping/>
  </p:clrMapOvr>
  <mc:AlternateContent xmlns:mc="http://schemas.openxmlformats.org/markup-compatibility/2006" xmlns:p14="http://schemas.microsoft.com/office/powerpoint/2010/main">
    <mc:Choice Requires="p14">
      <p:transition spd="slow" p14:dur="2000" advTm="54352"/>
    </mc:Choice>
    <mc:Fallback xmlns="">
      <p:transition spd="slow" advTm="543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45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266" name="Picture 2" descr="Any Questions stock photos and royalty-free images, vectors and ...">
            <a:extLst>
              <a:ext uri="{FF2B5EF4-FFF2-40B4-BE49-F238E27FC236}">
                <a16:creationId xmlns:a16="http://schemas.microsoft.com/office/drawing/2014/main" id="{AF8EA17D-6650-B171-03C6-9803247C33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1324" b="13173"/>
          <a:stretch/>
        </p:blipFill>
        <p:spPr bwMode="auto">
          <a:xfrm>
            <a:off x="-2" y="10"/>
            <a:ext cx="12192002" cy="3428990"/>
          </a:xfrm>
          <a:prstGeom prst="rect">
            <a:avLst/>
          </a:prstGeom>
          <a:noFill/>
          <a:extLst>
            <a:ext uri="{909E8E84-426E-40DD-AFC4-6F175D3DCCD1}">
              <a14:hiddenFill xmlns:a14="http://schemas.microsoft.com/office/drawing/2010/main">
                <a:solidFill>
                  <a:srgbClr val="FFFFFF"/>
                </a:solidFill>
              </a14:hiddenFill>
            </a:ext>
          </a:extLst>
        </p:spPr>
      </p:pic>
      <p:sp>
        <p:nvSpPr>
          <p:cNvPr id="2" name="object 62">
            <a:extLst>
              <a:ext uri="{FF2B5EF4-FFF2-40B4-BE49-F238E27FC236}">
                <a16:creationId xmlns:a16="http://schemas.microsoft.com/office/drawing/2014/main" id="{CC48691E-AD35-9464-DC0B-0795F39A6CAE}"/>
              </a:ext>
            </a:extLst>
          </p:cNvPr>
          <p:cNvSpPr txBox="1"/>
          <p:nvPr/>
        </p:nvSpPr>
        <p:spPr>
          <a:xfrm>
            <a:off x="4718304" y="4088724"/>
            <a:ext cx="6635496" cy="2171405"/>
          </a:xfrm>
          <a:prstGeom prst="rect">
            <a:avLst/>
          </a:prstGeom>
        </p:spPr>
        <p:txBody>
          <a:bodyPr vert="horz" lIns="91440" tIns="45720" rIns="91440" bIns="45720" rtlCol="0" anchor="t">
            <a:normAutofit/>
          </a:bodyPr>
          <a:lstStyle/>
          <a:p>
            <a:pPr marL="76835" indent="-228600">
              <a:lnSpc>
                <a:spcPct val="90000"/>
              </a:lnSpc>
              <a:spcBef>
                <a:spcPts val="900"/>
              </a:spcBef>
              <a:buFont typeface="Arial" panose="020B0604020202020204" pitchFamily="34" charset="0"/>
              <a:buChar char="•"/>
            </a:pPr>
            <a:endParaRPr lang="en-US" sz="2000" b="1" spc="-140" dirty="0"/>
          </a:p>
          <a:p>
            <a:pPr marL="76835" indent="-228600">
              <a:lnSpc>
                <a:spcPct val="90000"/>
              </a:lnSpc>
              <a:spcBef>
                <a:spcPts val="900"/>
              </a:spcBef>
              <a:buFont typeface="Arial" panose="020B0604020202020204" pitchFamily="34" charset="0"/>
              <a:buChar char="•"/>
            </a:pPr>
            <a:r>
              <a:rPr lang="en-US" sz="2000" b="1" spc="-140" dirty="0"/>
              <a:t>EMAIL:  </a:t>
            </a:r>
            <a:r>
              <a:rPr lang="en-US" sz="2000" b="1" spc="-140"/>
              <a:t>immunisations.nottinghamshire</a:t>
            </a:r>
            <a:r>
              <a:rPr lang="en-US" sz="2000" b="1" spc="-140" dirty="0"/>
              <a:t>@intrahealth.co.uk</a:t>
            </a:r>
          </a:p>
          <a:p>
            <a:pPr marL="342900" indent="-342900">
              <a:lnSpc>
                <a:spcPct val="90000"/>
              </a:lnSpc>
              <a:spcBef>
                <a:spcPts val="900"/>
              </a:spcBef>
              <a:buFont typeface="Arial" panose="020B0604020202020204" pitchFamily="34" charset="0"/>
              <a:buChar char="•"/>
            </a:pPr>
            <a:endParaRPr lang="en-US" sz="2000" dirty="0"/>
          </a:p>
          <a:p>
            <a:pPr marL="48895" indent="-228600">
              <a:lnSpc>
                <a:spcPct val="90000"/>
              </a:lnSpc>
              <a:buFont typeface="Arial" panose="020B0604020202020204" pitchFamily="34" charset="0"/>
              <a:buChar char="•"/>
              <a:tabLst>
                <a:tab pos="2591435" algn="l"/>
              </a:tabLst>
            </a:pPr>
            <a:r>
              <a:rPr lang="en-US" sz="2000" b="1" spc="-160" dirty="0"/>
              <a:t>C</a:t>
            </a:r>
            <a:r>
              <a:rPr lang="en-US" sz="2000" b="1" spc="-445" dirty="0"/>
              <a:t> </a:t>
            </a:r>
            <a:r>
              <a:rPr lang="en-US" sz="2000" b="1" spc="-50" dirty="0"/>
              <a:t>O</a:t>
            </a:r>
            <a:r>
              <a:rPr lang="en-US" sz="2000" b="1" spc="-445" dirty="0"/>
              <a:t> </a:t>
            </a:r>
            <a:r>
              <a:rPr lang="en-US" sz="2000" b="1" spc="-125" dirty="0"/>
              <a:t>N</a:t>
            </a:r>
            <a:r>
              <a:rPr lang="en-US" sz="2000" b="1" spc="-445" dirty="0"/>
              <a:t> </a:t>
            </a:r>
            <a:r>
              <a:rPr lang="en-US" sz="2000" b="1" dirty="0"/>
              <a:t>T</a:t>
            </a:r>
            <a:r>
              <a:rPr lang="en-US" sz="2000" b="1" spc="-445" dirty="0"/>
              <a:t> </a:t>
            </a:r>
            <a:r>
              <a:rPr lang="en-US" sz="2000" b="1" spc="-165" dirty="0"/>
              <a:t>A</a:t>
            </a:r>
            <a:r>
              <a:rPr lang="en-US" sz="2000" b="1" spc="-445" dirty="0"/>
              <a:t> </a:t>
            </a:r>
            <a:r>
              <a:rPr lang="en-US" sz="2000" b="1" spc="-160" dirty="0"/>
              <a:t>C</a:t>
            </a:r>
            <a:r>
              <a:rPr lang="en-US" sz="2000" b="1" spc="-445" dirty="0"/>
              <a:t> </a:t>
            </a:r>
            <a:r>
              <a:rPr lang="en-US" sz="2000" b="1" spc="-50" dirty="0"/>
              <a:t>T </a:t>
            </a:r>
            <a:r>
              <a:rPr lang="en-US" sz="2000" b="1" spc="-125" dirty="0"/>
              <a:t>N</a:t>
            </a:r>
            <a:r>
              <a:rPr lang="en-US" sz="2000" b="1" spc="-455" dirty="0"/>
              <a:t> </a:t>
            </a:r>
            <a:r>
              <a:rPr lang="en-US" sz="2000" b="1" spc="-50" dirty="0"/>
              <a:t>O</a:t>
            </a:r>
            <a:r>
              <a:rPr lang="en-US" sz="2000" b="1" spc="-455" dirty="0"/>
              <a:t> </a:t>
            </a:r>
            <a:r>
              <a:rPr lang="en-US" sz="2000" b="1" spc="-50" dirty="0"/>
              <a:t>:</a:t>
            </a:r>
            <a:endParaRPr lang="en-US" sz="2000" dirty="0"/>
          </a:p>
          <a:p>
            <a:pPr>
              <a:lnSpc>
                <a:spcPct val="90000"/>
              </a:lnSpc>
              <a:spcBef>
                <a:spcPts val="800"/>
              </a:spcBef>
            </a:pPr>
            <a:r>
              <a:rPr lang="en-US" sz="2000" b="1" spc="315" dirty="0"/>
              <a:t>   0333 358 3397 option 4, option 2</a:t>
            </a:r>
            <a:endParaRPr lang="en-US" sz="2000" dirty="0"/>
          </a:p>
        </p:txBody>
      </p:sp>
      <p:pic>
        <p:nvPicPr>
          <p:cNvPr id="3" name="object 4">
            <a:extLst>
              <a:ext uri="{FF2B5EF4-FFF2-40B4-BE49-F238E27FC236}">
                <a16:creationId xmlns:a16="http://schemas.microsoft.com/office/drawing/2014/main" id="{276DD94F-2CC3-35A7-DCBC-FD524879D111}"/>
              </a:ext>
            </a:extLst>
          </p:cNvPr>
          <p:cNvPicPr/>
          <p:nvPr/>
        </p:nvPicPr>
        <p:blipFill>
          <a:blip r:embed="rId4" cstate="print"/>
          <a:stretch>
            <a:fillRect/>
          </a:stretch>
        </p:blipFill>
        <p:spPr>
          <a:xfrm>
            <a:off x="10239854" y="253088"/>
            <a:ext cx="1728216" cy="661343"/>
          </a:xfrm>
          <a:prstGeom prst="rect">
            <a:avLst/>
          </a:prstGeom>
        </p:spPr>
      </p:pic>
    </p:spTree>
    <p:extLst>
      <p:ext uri="{BB962C8B-B14F-4D97-AF65-F5344CB8AC3E}">
        <p14:creationId xmlns:p14="http://schemas.microsoft.com/office/powerpoint/2010/main" val="2804524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253c742-6547-44ce-b196-6b67f9243c8f">
      <Terms xmlns="http://schemas.microsoft.com/office/infopath/2007/PartnerControls"/>
    </lcf76f155ced4ddcb4097134ff3c332f>
    <TaxCatchAll xmlns="59529e13-bef3-4bb1-a465-86c0607d734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3BD2AA031C39B48A75964A5E4593D2E" ma:contentTypeVersion="15" ma:contentTypeDescription="Create a new document." ma:contentTypeScope="" ma:versionID="eb395bf74b66699dd8deb10712108bd5">
  <xsd:schema xmlns:xsd="http://www.w3.org/2001/XMLSchema" xmlns:xs="http://www.w3.org/2001/XMLSchema" xmlns:p="http://schemas.microsoft.com/office/2006/metadata/properties" xmlns:ns2="a253c742-6547-44ce-b196-6b67f9243c8f" xmlns:ns3="59529e13-bef3-4bb1-a465-86c0607d7341" targetNamespace="http://schemas.microsoft.com/office/2006/metadata/properties" ma:root="true" ma:fieldsID="ad8e53481dc4ed09dcffb8ca16ab7290" ns2:_="" ns3:_="">
    <xsd:import namespace="a253c742-6547-44ce-b196-6b67f9243c8f"/>
    <xsd:import namespace="59529e13-bef3-4bb1-a465-86c0607d734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53c742-6547-44ce-b196-6b67f9243c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9eb1f2e4-8e27-4f9a-8fe9-d87fdfd74c6e"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9529e13-bef3-4bb1-a465-86c0607d7341"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711501c-ff4b-4dd8-8626-d0e86cae0b99}" ma:internalName="TaxCatchAll" ma:showField="CatchAllData" ma:web="59529e13-bef3-4bb1-a465-86c0607d7341">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046A91-3E30-4014-A0C4-CB57EC6F128A}">
  <ds:schemaRefs>
    <ds:schemaRef ds:uri="http://schemas.microsoft.com/sharepoint/v3/contenttype/forms"/>
  </ds:schemaRefs>
</ds:datastoreItem>
</file>

<file path=customXml/itemProps2.xml><?xml version="1.0" encoding="utf-8"?>
<ds:datastoreItem xmlns:ds="http://schemas.openxmlformats.org/officeDocument/2006/customXml" ds:itemID="{4DF87DA6-DA99-4802-993E-7DE8C0768C6E}">
  <ds:schemaRefs>
    <ds:schemaRef ds:uri="http://purl.org/dc/terms/"/>
    <ds:schemaRef ds:uri="http://schemas.openxmlformats.org/package/2006/metadata/core-properties"/>
    <ds:schemaRef ds:uri="59529e13-bef3-4bb1-a465-86c0607d7341"/>
    <ds:schemaRef ds:uri="http://schemas.microsoft.com/office/2006/documentManagement/types"/>
    <ds:schemaRef ds:uri="a253c742-6547-44ce-b196-6b67f9243c8f"/>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250058E2-A65D-4BEA-B7FD-A48B30519E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53c742-6547-44ce-b196-6b67f9243c8f"/>
    <ds:schemaRef ds:uri="59529e13-bef3-4bb1-a465-86c0607d734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5984</TotalTime>
  <Words>1210</Words>
  <Application>Microsoft Office PowerPoint</Application>
  <PresentationFormat>Widescreen</PresentationFormat>
  <Paragraphs>96</Paragraphs>
  <Slides>14</Slides>
  <Notes>10</Notes>
  <HiddenSlides>0</HiddenSlides>
  <MMClips>14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Aptos Display</vt:lpstr>
      <vt:lpstr>Arial</vt:lpstr>
      <vt:lpstr>Frutiger W01</vt:lpstr>
      <vt:lpstr>Tahoma</vt:lpstr>
      <vt:lpstr>Office Theme</vt:lpstr>
      <vt:lpstr>PowerPoint Presentation</vt:lpstr>
      <vt:lpstr>PowerPoint Presentation</vt:lpstr>
      <vt:lpstr>What do vaccines do? </vt:lpstr>
      <vt:lpstr>PowerPoint Presentation</vt:lpstr>
      <vt:lpstr>PowerPoint Presentation</vt:lpstr>
      <vt:lpstr>Diphtheria </vt:lpstr>
      <vt:lpstr>Polio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Rosie Ripley</dc:creator>
  <cp:lastModifiedBy>Debbie Garvey</cp:lastModifiedBy>
  <cp:revision>9</cp:revision>
  <dcterms:created xsi:type="dcterms:W3CDTF">2024-12-02T15:38:16Z</dcterms:created>
  <dcterms:modified xsi:type="dcterms:W3CDTF">2025-01-09T16:14:31Z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0x010100A3BD2AA031C39B48A75964A5E4593D2E</vt:lpwstr>
  </property>
  <property fmtid="{D5CDD505-2E9C-101B-9397-08002B2CF9AE}" pid="3" name="MediaServiceImageTags">
    <vt:lpwstr/>
  </property>
</Properties>
</file>