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9" r:id="rId3"/>
    <p:sldId id="260" r:id="rId4"/>
    <p:sldId id="261" r:id="rId5"/>
    <p:sldId id="262" r:id="rId6"/>
    <p:sldId id="257" r:id="rId7"/>
    <p:sldId id="258" r:id="rId8"/>
    <p:sldId id="263" r:id="rId9"/>
    <p:sldId id="264" r:id="rId10"/>
    <p:sldId id="265" r:id="rId11"/>
    <p:sldId id="266" r:id="rId12"/>
    <p:sldId id="267" r:id="rId13"/>
    <p:sldId id="268" r:id="rId14"/>
    <p:sldId id="270" r:id="rId15"/>
    <p:sldId id="269"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4477B2-24A5-9C28-49FD-7CAE285E1ED2}" v="674" dt="2024-10-13T20:04:29.1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4" autoAdjust="0"/>
    <p:restoredTop sz="94660"/>
  </p:normalViewPr>
  <p:slideViewPr>
    <p:cSldViewPr snapToGrid="0">
      <p:cViewPr varScale="1">
        <p:scale>
          <a:sx n="71" d="100"/>
          <a:sy n="71" d="100"/>
        </p:scale>
        <p:origin x="66" y="7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dirty="0"/>
              <a:t>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dirty="0"/>
              <a:t>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dirty="0"/>
              <a:t>1/17/2025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dirty="0"/>
              <a:t>1/17/2025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1/17/2025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dirty="0"/>
              <a:t>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dirty="0"/>
              <a:t>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1/17/2025</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textoemmovimento.blogspot.com/2015/09/do-bullying-ao-cyberbullying-atitudes_26.html"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textoemmovimento.blogspot.com/2015/09/do-bullying-ao-cyberbullying-atitudes_26.html"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positek.net/phone-sca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ositek.net/phone-sca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pngall.com/social-media-png/download/12598"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pngall.com/social-media-png/download/12598"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globalvoices.org/2016/01/14/ukrainian-separatists-block-100-news-websites-in-lugansk-peoples-republic/"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globalvoices.org/2016/01/14/ukrainian-separatists-block-100-news-websites-in-lugansk-peoples-republic/"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OS24: ONLINE SAFETY 2024</a:t>
            </a:r>
          </a:p>
        </p:txBody>
      </p:sp>
      <p:pic>
        <p:nvPicPr>
          <p:cNvPr id="4" name="Picture 3" descr="A blue circle with white text and a shield and sword&#10;&#10;Description automatically generated">
            <a:extLst>
              <a:ext uri="{FF2B5EF4-FFF2-40B4-BE49-F238E27FC236}">
                <a16:creationId xmlns:a16="http://schemas.microsoft.com/office/drawing/2014/main" id="{F3BFB2D8-C7FC-2A53-4A05-1A4A94DD565D}"/>
              </a:ext>
            </a:extLst>
          </p:cNvPr>
          <p:cNvPicPr>
            <a:picLocks noChangeAspect="1"/>
          </p:cNvPicPr>
          <p:nvPr/>
        </p:nvPicPr>
        <p:blipFill>
          <a:blip r:embed="rId2"/>
          <a:stretch>
            <a:fillRect/>
          </a:stretch>
        </p:blipFill>
        <p:spPr>
          <a:xfrm>
            <a:off x="9604024" y="4577569"/>
            <a:ext cx="2218357" cy="2274861"/>
          </a:xfrm>
          <a:prstGeom prst="rect">
            <a:avLst/>
          </a:prstGeom>
        </p:spPr>
      </p:pic>
    </p:spTree>
    <p:extLst>
      <p:ext uri="{BB962C8B-B14F-4D97-AF65-F5344CB8AC3E}">
        <p14:creationId xmlns:p14="http://schemas.microsoft.com/office/powerpoint/2010/main" val="6901633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Online Statistics</a:t>
            </a:r>
            <a:endParaRPr lang="en-US">
              <a:solidFill>
                <a:srgbClr val="FFFFFF"/>
              </a:solidFill>
            </a:endParaRPr>
          </a:p>
        </p:txBody>
      </p:sp>
      <p:cxnSp>
        <p:nvCxnSpPr>
          <p:cNvPr id="17" name="Straight Connector 16">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r>
              <a:rPr lang="en-US" sz="1900" b="1" dirty="0">
                <a:solidFill>
                  <a:srgbClr val="FFFFFF"/>
                </a:solidFill>
                <a:ea typeface="+mn-lt"/>
                <a:cs typeface="+mn-lt"/>
              </a:rPr>
              <a:t>Average Screen Time</a:t>
            </a:r>
            <a:r>
              <a:rPr lang="en-US" sz="1900" dirty="0">
                <a:solidFill>
                  <a:srgbClr val="FFFFFF"/>
                </a:solidFill>
                <a:ea typeface="+mn-lt"/>
                <a:cs typeface="+mn-lt"/>
              </a:rPr>
              <a:t>: UK teenagers, especially those aged 13-17, spend substantial time online. Ofcom reports that teenagers average about </a:t>
            </a:r>
            <a:r>
              <a:rPr lang="en-US" sz="1900" b="1" dirty="0">
                <a:solidFill>
                  <a:srgbClr val="FFFFFF"/>
                </a:solidFill>
                <a:ea typeface="+mn-lt"/>
                <a:cs typeface="+mn-lt"/>
              </a:rPr>
              <a:t>3-4 hours a day</a:t>
            </a:r>
            <a:r>
              <a:rPr lang="en-US" sz="1900" dirty="0">
                <a:solidFill>
                  <a:srgbClr val="FFFFFF"/>
                </a:solidFill>
                <a:ea typeface="+mn-lt"/>
                <a:cs typeface="+mn-lt"/>
              </a:rPr>
              <a:t> on smartphones, with significant time spent on social media platforms like TikTok, Instagram, and Snapchat. A UK Parliament inquiry also noted that recreational screen time of over 2 hours daily has negative effects on teenagers’ cognitive functions, such as working memory and attention span.</a:t>
            </a:r>
            <a:endParaRPr lang="en-US" sz="1900" dirty="0">
              <a:solidFill>
                <a:srgbClr val="FFFFFF"/>
              </a:solidFill>
            </a:endParaRPr>
          </a:p>
        </p:txBody>
      </p:sp>
      <p:pic>
        <p:nvPicPr>
          <p:cNvPr id="4" name="Picture 3" descr="A green text on a black background&#10;&#10;Description automatically generated">
            <a:extLst>
              <a:ext uri="{FF2B5EF4-FFF2-40B4-BE49-F238E27FC236}">
                <a16:creationId xmlns:a16="http://schemas.microsoft.com/office/drawing/2014/main" id="{1A6B21B9-CA1B-A8F1-F069-11B24BF6C935}"/>
              </a:ext>
            </a:extLst>
          </p:cNvPr>
          <p:cNvPicPr>
            <a:picLocks noChangeAspect="1"/>
          </p:cNvPicPr>
          <p:nvPr/>
        </p:nvPicPr>
        <p:blipFill>
          <a:blip r:embed="rId2"/>
          <a:stretch>
            <a:fillRect/>
          </a:stretch>
        </p:blipFill>
        <p:spPr>
          <a:xfrm>
            <a:off x="6096000" y="837451"/>
            <a:ext cx="5455921" cy="5092692"/>
          </a:xfrm>
          <a:prstGeom prst="rect">
            <a:avLst/>
          </a:prstGeom>
        </p:spPr>
      </p:pic>
    </p:spTree>
    <p:extLst>
      <p:ext uri="{BB962C8B-B14F-4D97-AF65-F5344CB8AC3E}">
        <p14:creationId xmlns:p14="http://schemas.microsoft.com/office/powerpoint/2010/main" val="28282060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Online Statistics</a:t>
            </a:r>
            <a:endParaRPr lang="en-US">
              <a:solidFill>
                <a:srgbClr val="FFFFFF"/>
              </a:solidFill>
            </a:endParaRPr>
          </a:p>
        </p:txBody>
      </p:sp>
      <p:cxnSp>
        <p:nvCxnSpPr>
          <p:cNvPr id="11" name="Straight Connector 10">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r>
              <a:rPr lang="en-US" sz="1700" b="1" dirty="0">
                <a:solidFill>
                  <a:srgbClr val="FFFFFF"/>
                </a:solidFill>
                <a:ea typeface="+mn-lt"/>
                <a:cs typeface="+mn-lt"/>
              </a:rPr>
              <a:t>Social Media</a:t>
            </a:r>
            <a:r>
              <a:rPr lang="en-US" sz="1700" dirty="0">
                <a:solidFill>
                  <a:srgbClr val="FFFFFF"/>
                </a:solidFill>
                <a:ea typeface="+mn-lt"/>
                <a:cs typeface="+mn-lt"/>
              </a:rPr>
              <a:t>: YouTube remains a dominant platform, used by </a:t>
            </a:r>
            <a:r>
              <a:rPr lang="en-US" sz="1700" b="1" dirty="0">
                <a:solidFill>
                  <a:srgbClr val="FFFFFF"/>
                </a:solidFill>
                <a:ea typeface="+mn-lt"/>
                <a:cs typeface="+mn-lt"/>
              </a:rPr>
              <a:t>88% of children aged 3-17</a:t>
            </a:r>
            <a:r>
              <a:rPr lang="en-US" sz="1700" dirty="0">
                <a:solidFill>
                  <a:srgbClr val="FFFFFF"/>
                </a:solidFill>
                <a:ea typeface="+mn-lt"/>
                <a:cs typeface="+mn-lt"/>
              </a:rPr>
              <a:t>, while </a:t>
            </a:r>
            <a:r>
              <a:rPr lang="en-US" sz="1700" b="1" dirty="0">
                <a:solidFill>
                  <a:srgbClr val="FFFFFF"/>
                </a:solidFill>
                <a:ea typeface="+mn-lt"/>
                <a:cs typeface="+mn-lt"/>
              </a:rPr>
              <a:t>TikTok</a:t>
            </a:r>
            <a:r>
              <a:rPr lang="en-US" sz="1700" dirty="0">
                <a:solidFill>
                  <a:srgbClr val="FFFFFF"/>
                </a:solidFill>
                <a:ea typeface="+mn-lt"/>
                <a:cs typeface="+mn-lt"/>
              </a:rPr>
              <a:t> has surged, used by around </a:t>
            </a:r>
            <a:r>
              <a:rPr lang="en-US" sz="1700" b="1" dirty="0">
                <a:solidFill>
                  <a:srgbClr val="FFFFFF"/>
                </a:solidFill>
                <a:ea typeface="+mn-lt"/>
                <a:cs typeface="+mn-lt"/>
              </a:rPr>
              <a:t>53%</a:t>
            </a:r>
            <a:r>
              <a:rPr lang="en-US" sz="1700" dirty="0">
                <a:solidFill>
                  <a:srgbClr val="FFFFFF"/>
                </a:solidFill>
                <a:ea typeface="+mn-lt"/>
                <a:cs typeface="+mn-lt"/>
              </a:rPr>
              <a:t> of teenagers. Snapchat also sees high usage with around </a:t>
            </a:r>
            <a:r>
              <a:rPr lang="en-US" sz="1700" b="1" dirty="0">
                <a:solidFill>
                  <a:srgbClr val="FFFFFF"/>
                </a:solidFill>
                <a:ea typeface="+mn-lt"/>
                <a:cs typeface="+mn-lt"/>
              </a:rPr>
              <a:t>46%</a:t>
            </a:r>
            <a:r>
              <a:rPr lang="en-US" sz="1700" dirty="0">
                <a:solidFill>
                  <a:srgbClr val="FFFFFF"/>
                </a:solidFill>
                <a:ea typeface="+mn-lt"/>
                <a:cs typeface="+mn-lt"/>
              </a:rPr>
              <a:t> of young people engaging with the platform.</a:t>
            </a:r>
            <a:endParaRPr lang="en-US" sz="1700" dirty="0">
              <a:solidFill>
                <a:srgbClr val="FFFFFF"/>
              </a:solidFill>
            </a:endParaRPr>
          </a:p>
          <a:p>
            <a:r>
              <a:rPr lang="en-US" sz="1700" b="1" dirty="0">
                <a:solidFill>
                  <a:srgbClr val="FFFFFF"/>
                </a:solidFill>
                <a:ea typeface="+mn-lt"/>
                <a:cs typeface="+mn-lt"/>
              </a:rPr>
              <a:t>Content Consumption</a:t>
            </a:r>
            <a:r>
              <a:rPr lang="en-US" sz="1700" dirty="0">
                <a:solidFill>
                  <a:srgbClr val="FFFFFF"/>
                </a:solidFill>
                <a:ea typeface="+mn-lt"/>
                <a:cs typeface="+mn-lt"/>
              </a:rPr>
              <a:t>: Teens prefer short-form, dramatic videos. These are typically low-effort but highly stimulating, often involving themes like gossip or challenges. Many teenagers engage in split-screening, a behavior where they watch multiple videos simultaneously.</a:t>
            </a:r>
          </a:p>
        </p:txBody>
      </p:sp>
      <p:pic>
        <p:nvPicPr>
          <p:cNvPr id="6" name="Picture 5" descr="A green text on a black background&#10;&#10;Description automatically generated">
            <a:extLst>
              <a:ext uri="{FF2B5EF4-FFF2-40B4-BE49-F238E27FC236}">
                <a16:creationId xmlns:a16="http://schemas.microsoft.com/office/drawing/2014/main" id="{DF1F2CB7-A422-D681-40DF-985E9404934A}"/>
              </a:ext>
            </a:extLst>
          </p:cNvPr>
          <p:cNvPicPr>
            <a:picLocks noChangeAspect="1"/>
          </p:cNvPicPr>
          <p:nvPr/>
        </p:nvPicPr>
        <p:blipFill>
          <a:blip r:embed="rId2"/>
          <a:stretch>
            <a:fillRect/>
          </a:stretch>
        </p:blipFill>
        <p:spPr>
          <a:xfrm>
            <a:off x="6096000" y="837451"/>
            <a:ext cx="5455921" cy="5092692"/>
          </a:xfrm>
          <a:prstGeom prst="rect">
            <a:avLst/>
          </a:prstGeom>
        </p:spPr>
      </p:pic>
    </p:spTree>
    <p:extLst>
      <p:ext uri="{BB962C8B-B14F-4D97-AF65-F5344CB8AC3E}">
        <p14:creationId xmlns:p14="http://schemas.microsoft.com/office/powerpoint/2010/main" val="32652668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Online Statistics</a:t>
            </a:r>
            <a:endParaRPr lang="en-US">
              <a:solidFill>
                <a:srgbClr val="FFFFFF"/>
              </a:solidFill>
            </a:endParaRPr>
          </a:p>
        </p:txBody>
      </p:sp>
      <p:cxnSp>
        <p:nvCxnSpPr>
          <p:cNvPr id="11" name="Straight Connector 10">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sz="3200" b="1" dirty="0">
                <a:solidFill>
                  <a:srgbClr val="FFFFFF"/>
                </a:solidFill>
                <a:ea typeface="+mn-lt"/>
                <a:cs typeface="+mn-lt"/>
              </a:rPr>
              <a:t>Gaming and Video</a:t>
            </a:r>
            <a:r>
              <a:rPr lang="en-US" sz="3200" dirty="0">
                <a:solidFill>
                  <a:srgbClr val="FFFFFF"/>
                </a:solidFill>
                <a:ea typeface="+mn-lt"/>
                <a:cs typeface="+mn-lt"/>
              </a:rPr>
              <a:t>: Around </a:t>
            </a:r>
            <a:r>
              <a:rPr lang="en-US" sz="3200" b="1" dirty="0">
                <a:solidFill>
                  <a:srgbClr val="FFFFFF"/>
                </a:solidFill>
                <a:ea typeface="+mn-lt"/>
                <a:cs typeface="+mn-lt"/>
              </a:rPr>
              <a:t>80%</a:t>
            </a:r>
            <a:r>
              <a:rPr lang="en-US" sz="3200" dirty="0">
                <a:solidFill>
                  <a:srgbClr val="FFFFFF"/>
                </a:solidFill>
                <a:ea typeface="+mn-lt"/>
                <a:cs typeface="+mn-lt"/>
              </a:rPr>
              <a:t> of older teens (16-17 years) watch live-streamed content, with video games also a major activity for this demographic.</a:t>
            </a:r>
            <a:endParaRPr lang="en-US" sz="3200"/>
          </a:p>
        </p:txBody>
      </p:sp>
      <p:pic>
        <p:nvPicPr>
          <p:cNvPr id="6" name="Picture 5" descr="A green text on a black background&#10;&#10;Description automatically generated">
            <a:extLst>
              <a:ext uri="{FF2B5EF4-FFF2-40B4-BE49-F238E27FC236}">
                <a16:creationId xmlns:a16="http://schemas.microsoft.com/office/drawing/2014/main" id="{DC40780B-9E72-7A0C-C0FA-579EE4A76D97}"/>
              </a:ext>
            </a:extLst>
          </p:cNvPr>
          <p:cNvPicPr>
            <a:picLocks noChangeAspect="1"/>
          </p:cNvPicPr>
          <p:nvPr/>
        </p:nvPicPr>
        <p:blipFill>
          <a:blip r:embed="rId2"/>
          <a:stretch>
            <a:fillRect/>
          </a:stretch>
        </p:blipFill>
        <p:spPr>
          <a:xfrm>
            <a:off x="6096000" y="837451"/>
            <a:ext cx="5455921" cy="5092692"/>
          </a:xfrm>
          <a:prstGeom prst="rect">
            <a:avLst/>
          </a:prstGeom>
        </p:spPr>
      </p:pic>
    </p:spTree>
    <p:extLst>
      <p:ext uri="{BB962C8B-B14F-4D97-AF65-F5344CB8AC3E}">
        <p14:creationId xmlns:p14="http://schemas.microsoft.com/office/powerpoint/2010/main" val="4192571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Online Statistics</a:t>
            </a:r>
            <a:endParaRPr lang="en-US">
              <a:solidFill>
                <a:srgbClr val="FFFFFF"/>
              </a:solidFill>
            </a:endParaRPr>
          </a:p>
        </p:txBody>
      </p:sp>
      <p:cxnSp>
        <p:nvCxnSpPr>
          <p:cNvPr id="11" name="Straight Connector 10">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r>
              <a:rPr lang="en-US" sz="1800" b="1" dirty="0">
                <a:solidFill>
                  <a:srgbClr val="FFFFFF"/>
                </a:solidFill>
                <a:ea typeface="+mn-lt"/>
                <a:cs typeface="+mn-lt"/>
              </a:rPr>
              <a:t>Wellbeing Concerns</a:t>
            </a:r>
            <a:r>
              <a:rPr lang="en-US" sz="1800" dirty="0">
                <a:solidFill>
                  <a:srgbClr val="FFFFFF"/>
                </a:solidFill>
                <a:ea typeface="+mn-lt"/>
                <a:cs typeface="+mn-lt"/>
              </a:rPr>
              <a:t>: Excessive screen time is linked to issues like sleep disruption, with many teenagers using screens late at night. In fact, those who spend significant time on social media are about </a:t>
            </a:r>
            <a:r>
              <a:rPr lang="en-US" sz="1800" b="1" dirty="0">
                <a:solidFill>
                  <a:srgbClr val="FFFFFF"/>
                </a:solidFill>
                <a:ea typeface="+mn-lt"/>
                <a:cs typeface="+mn-lt"/>
              </a:rPr>
              <a:t>70% more likely</a:t>
            </a:r>
            <a:r>
              <a:rPr lang="en-US" sz="1800" dirty="0">
                <a:solidFill>
                  <a:srgbClr val="FFFFFF"/>
                </a:solidFill>
                <a:ea typeface="+mn-lt"/>
                <a:cs typeface="+mn-lt"/>
              </a:rPr>
              <a:t> to fall asleep later than moderate users, contributing to reduced academic performance and poorer mental health outcomes.</a:t>
            </a:r>
            <a:endParaRPr lang="en-US" sz="1800" dirty="0">
              <a:solidFill>
                <a:srgbClr val="FFFFFF"/>
              </a:solidFill>
            </a:endParaRPr>
          </a:p>
          <a:p>
            <a:r>
              <a:rPr lang="en-US" sz="1800" dirty="0">
                <a:solidFill>
                  <a:srgbClr val="FFFFFF"/>
                </a:solidFill>
                <a:ea typeface="+mn-lt"/>
                <a:cs typeface="+mn-lt"/>
              </a:rPr>
              <a:t>Overall, while the internet offers educational benefits, the balance between online time and wellbeing remains a crucial area of concern for UK teenagers.</a:t>
            </a:r>
          </a:p>
          <a:p>
            <a:endParaRPr lang="en-US" sz="1800" dirty="0">
              <a:solidFill>
                <a:srgbClr val="FFFFFF"/>
              </a:solidFill>
              <a:ea typeface="+mn-lt"/>
              <a:cs typeface="+mn-lt"/>
            </a:endParaRPr>
          </a:p>
        </p:txBody>
      </p:sp>
      <p:pic>
        <p:nvPicPr>
          <p:cNvPr id="6" name="Picture 5" descr="A green text on a black background&#10;&#10;Description automatically generated">
            <a:extLst>
              <a:ext uri="{FF2B5EF4-FFF2-40B4-BE49-F238E27FC236}">
                <a16:creationId xmlns:a16="http://schemas.microsoft.com/office/drawing/2014/main" id="{9A0D72B0-3AAD-8FDB-DA60-C44974220D60}"/>
              </a:ext>
            </a:extLst>
          </p:cNvPr>
          <p:cNvPicPr>
            <a:picLocks noChangeAspect="1"/>
          </p:cNvPicPr>
          <p:nvPr/>
        </p:nvPicPr>
        <p:blipFill>
          <a:blip r:embed="rId2"/>
          <a:stretch>
            <a:fillRect/>
          </a:stretch>
        </p:blipFill>
        <p:spPr>
          <a:xfrm>
            <a:off x="6096000" y="837451"/>
            <a:ext cx="5455921" cy="5092692"/>
          </a:xfrm>
          <a:prstGeom prst="rect">
            <a:avLst/>
          </a:prstGeom>
        </p:spPr>
      </p:pic>
    </p:spTree>
    <p:extLst>
      <p:ext uri="{BB962C8B-B14F-4D97-AF65-F5344CB8AC3E}">
        <p14:creationId xmlns:p14="http://schemas.microsoft.com/office/powerpoint/2010/main" val="24774174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sz="3500">
                <a:solidFill>
                  <a:srgbClr val="FFFFFF"/>
                </a:solidFill>
                <a:ea typeface="+mj-lt"/>
                <a:cs typeface="+mj-lt"/>
              </a:rPr>
              <a:t>Online Safety: Protecting Yourself in the Digital World</a:t>
            </a:r>
            <a:endParaRPr lang="en-US" sz="3500">
              <a:solidFill>
                <a:srgbClr val="FFFFFF"/>
              </a:solidFill>
            </a:endParaRPr>
          </a:p>
        </p:txBody>
      </p:sp>
      <p:cxnSp>
        <p:nvCxnSpPr>
          <p:cNvPr id="11" name="Straight Connector 10">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800" dirty="0">
                <a:solidFill>
                  <a:srgbClr val="FFFFFF"/>
                </a:solidFill>
                <a:ea typeface="+mn-lt"/>
                <a:cs typeface="+mn-lt"/>
              </a:rPr>
              <a:t>The internet has become an essential part of our daily lives, from social media and online gaming to research and entertainment. While it provides countless opportunities to learn and connect, it also poses significant risks if not used carefully.</a:t>
            </a:r>
            <a:endParaRPr lang="en-US" sz="2800">
              <a:solidFill>
                <a:srgbClr val="FFFFFF"/>
              </a:solidFill>
            </a:endParaRPr>
          </a:p>
        </p:txBody>
      </p:sp>
      <p:pic>
        <p:nvPicPr>
          <p:cNvPr id="6" name="Picture 5" descr="Internet Safety Begins at Home | Samantha Kemp-Jackson">
            <a:extLst>
              <a:ext uri="{FF2B5EF4-FFF2-40B4-BE49-F238E27FC236}">
                <a16:creationId xmlns:a16="http://schemas.microsoft.com/office/drawing/2014/main" id="{EF50B8EC-BBA4-830E-9F20-A9867DF8E9DD}"/>
              </a:ext>
            </a:extLst>
          </p:cNvPr>
          <p:cNvPicPr>
            <a:picLocks noChangeAspect="1"/>
          </p:cNvPicPr>
          <p:nvPr/>
        </p:nvPicPr>
        <p:blipFill>
          <a:blip r:embed="rId2"/>
          <a:srcRect l="23922" r="27170" b="-1"/>
          <a:stretch/>
        </p:blipFill>
        <p:spPr>
          <a:xfrm>
            <a:off x="6096000" y="640080"/>
            <a:ext cx="5455921" cy="5577840"/>
          </a:xfrm>
          <a:prstGeom prst="rect">
            <a:avLst/>
          </a:prstGeom>
        </p:spPr>
      </p:pic>
    </p:spTree>
    <p:extLst>
      <p:ext uri="{BB962C8B-B14F-4D97-AF65-F5344CB8AC3E}">
        <p14:creationId xmlns:p14="http://schemas.microsoft.com/office/powerpoint/2010/main" val="777688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3F5A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sz="3500">
                <a:solidFill>
                  <a:srgbClr val="FFFFFF"/>
                </a:solidFill>
                <a:ea typeface="+mj-lt"/>
                <a:cs typeface="+mj-lt"/>
              </a:rPr>
              <a:t>Online Safety: WHY ONLINE SAFETY MATTERS</a:t>
            </a:r>
            <a:endParaRPr lang="en-US" sz="3500">
              <a:solidFill>
                <a:srgbClr val="FFFFFF"/>
              </a:solidFill>
            </a:endParaRPr>
          </a:p>
        </p:txBody>
      </p:sp>
      <p:cxnSp>
        <p:nvCxnSpPr>
          <p:cNvPr id="13" name="Straight Connector 12">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600" dirty="0">
                <a:solidFill>
                  <a:srgbClr val="FFFFFF"/>
                </a:solidFill>
                <a:ea typeface="+mn-lt"/>
                <a:cs typeface="+mn-lt"/>
              </a:rPr>
              <a:t>Being online exposes us to potential threats like cyberbullying, online predators, scams, and harmful content. It’s crucial to know how to navigate the online world safely to protect your personal information, mental health, and overall well-being.</a:t>
            </a:r>
            <a:endParaRPr lang="en-US" sz="2600">
              <a:solidFill>
                <a:srgbClr val="FFFFFF"/>
              </a:solidFill>
            </a:endParaRPr>
          </a:p>
        </p:txBody>
      </p:sp>
      <p:pic>
        <p:nvPicPr>
          <p:cNvPr id="6" name="Picture 5" descr="Internet Safety Begins at Home | Samantha Kemp-Jackson">
            <a:extLst>
              <a:ext uri="{FF2B5EF4-FFF2-40B4-BE49-F238E27FC236}">
                <a16:creationId xmlns:a16="http://schemas.microsoft.com/office/drawing/2014/main" id="{16486F2E-CB5D-103B-1B0A-57CA0C8B03CE}"/>
              </a:ext>
            </a:extLst>
          </p:cNvPr>
          <p:cNvPicPr>
            <a:picLocks noChangeAspect="1"/>
          </p:cNvPicPr>
          <p:nvPr/>
        </p:nvPicPr>
        <p:blipFill>
          <a:blip r:embed="rId2"/>
          <a:srcRect l="23922" r="27170" b="-1"/>
          <a:stretch/>
        </p:blipFill>
        <p:spPr>
          <a:xfrm>
            <a:off x="6096000" y="640080"/>
            <a:ext cx="5455921" cy="5577840"/>
          </a:xfrm>
          <a:prstGeom prst="rect">
            <a:avLst/>
          </a:prstGeom>
        </p:spPr>
      </p:pic>
    </p:spTree>
    <p:extLst>
      <p:ext uri="{BB962C8B-B14F-4D97-AF65-F5344CB8AC3E}">
        <p14:creationId xmlns:p14="http://schemas.microsoft.com/office/powerpoint/2010/main" val="3665473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sz="3900">
                <a:solidFill>
                  <a:srgbClr val="FFFFFF"/>
                </a:solidFill>
                <a:ea typeface="+mj-lt"/>
                <a:cs typeface="+mj-lt"/>
              </a:rPr>
              <a:t>Protecting PERSONAL INFORMATION</a:t>
            </a:r>
            <a:endParaRPr lang="en-US" sz="3900">
              <a:solidFill>
                <a:srgbClr val="FFFFFF"/>
              </a:solidFill>
            </a:endParaRPr>
          </a:p>
        </p:txBody>
      </p:sp>
      <p:cxnSp>
        <p:nvCxnSpPr>
          <p:cNvPr id="11" name="Straight Connector 10">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600" dirty="0">
                <a:solidFill>
                  <a:srgbClr val="FFFFFF"/>
                </a:solidFill>
                <a:ea typeface="+mn-lt"/>
                <a:cs typeface="+mn-lt"/>
              </a:rPr>
              <a:t>Personal information like your full name, address, phone number, passwords, or even the name of your school, should never be shared with strangers online. Scammers and hackers can use this information to steal your identity or gain access to your accounts.</a:t>
            </a:r>
            <a:endParaRPr lang="en-US" sz="2600" dirty="0"/>
          </a:p>
        </p:txBody>
      </p:sp>
      <p:pic>
        <p:nvPicPr>
          <p:cNvPr id="4" name="Picture 3" descr="How to Identify a Phishing Scam - AWD">
            <a:extLst>
              <a:ext uri="{FF2B5EF4-FFF2-40B4-BE49-F238E27FC236}">
                <a16:creationId xmlns:a16="http://schemas.microsoft.com/office/drawing/2014/main" id="{1A6B21B9-CA1B-A8F1-F069-11B24BF6C935}"/>
              </a:ext>
            </a:extLst>
          </p:cNvPr>
          <p:cNvPicPr>
            <a:picLocks noChangeAspect="1"/>
          </p:cNvPicPr>
          <p:nvPr/>
        </p:nvPicPr>
        <p:blipFill>
          <a:blip r:embed="rId2"/>
          <a:srcRect l="2186" r="3" b="3"/>
          <a:stretch/>
        </p:blipFill>
        <p:spPr>
          <a:xfrm>
            <a:off x="6096000" y="640080"/>
            <a:ext cx="5455921" cy="5577840"/>
          </a:xfrm>
          <a:prstGeom prst="rect">
            <a:avLst/>
          </a:prstGeom>
        </p:spPr>
      </p:pic>
    </p:spTree>
    <p:extLst>
      <p:ext uri="{BB962C8B-B14F-4D97-AF65-F5344CB8AC3E}">
        <p14:creationId xmlns:p14="http://schemas.microsoft.com/office/powerpoint/2010/main" val="15430082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6D52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sz="3900">
                <a:solidFill>
                  <a:srgbClr val="FFFFFF"/>
                </a:solidFill>
                <a:ea typeface="+mj-lt"/>
                <a:cs typeface="+mj-lt"/>
              </a:rPr>
              <a:t>Protecting PERSONAL INFORMATION</a:t>
            </a:r>
            <a:endParaRPr lang="en-US" sz="3900">
              <a:solidFill>
                <a:srgbClr val="FFFFFF"/>
              </a:solidFill>
            </a:endParaRPr>
          </a:p>
        </p:txBody>
      </p:sp>
      <p:cxnSp>
        <p:nvCxnSpPr>
          <p:cNvPr id="13" name="Straight Connector 12">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a:buFont typeface="Arial" panose="020B0602020104020603" pitchFamily="34" charset="0"/>
              <a:buChar char="•"/>
            </a:pPr>
            <a:r>
              <a:rPr lang="en-US" sz="2000" dirty="0">
                <a:solidFill>
                  <a:srgbClr val="FFFFFF"/>
                </a:solidFill>
                <a:ea typeface="+mn-lt"/>
                <a:cs typeface="+mn-lt"/>
              </a:rPr>
              <a:t>Create strong passwords by using a mix of uppercase and lowercase letters, numbers, and symbols. </a:t>
            </a:r>
            <a:endParaRPr lang="en-US" sz="2000" dirty="0">
              <a:solidFill>
                <a:srgbClr val="FFFFFF"/>
              </a:solidFill>
            </a:endParaRPr>
          </a:p>
          <a:p>
            <a:pPr>
              <a:buFont typeface="Arial" panose="020B0602020104020603" pitchFamily="34" charset="0"/>
              <a:buChar char="•"/>
            </a:pPr>
            <a:r>
              <a:rPr lang="en-US" sz="2000" dirty="0">
                <a:solidFill>
                  <a:srgbClr val="FFFFFF"/>
                </a:solidFill>
                <a:ea typeface="+mn-lt"/>
                <a:cs typeface="+mn-lt"/>
              </a:rPr>
              <a:t>Avoid using easily guessable information like birthdays or pet names. </a:t>
            </a:r>
          </a:p>
          <a:p>
            <a:pPr>
              <a:buFont typeface="Arial" panose="020B0602020104020603" pitchFamily="34" charset="0"/>
              <a:buChar char="•"/>
            </a:pPr>
            <a:r>
              <a:rPr lang="en-US" sz="2000" dirty="0">
                <a:solidFill>
                  <a:srgbClr val="FFFFFF"/>
                </a:solidFill>
                <a:ea typeface="+mn-lt"/>
                <a:cs typeface="+mn-lt"/>
              </a:rPr>
              <a:t>Enable two-factor authentication for an added layer of security—this means that even if someone gets your password, they still can’t access your account without further verification.</a:t>
            </a:r>
            <a:endParaRPr lang="en-US" sz="2000" dirty="0">
              <a:solidFill>
                <a:srgbClr val="FFFFFF"/>
              </a:solidFill>
            </a:endParaRPr>
          </a:p>
        </p:txBody>
      </p:sp>
      <p:pic>
        <p:nvPicPr>
          <p:cNvPr id="6" name="Picture 5" descr="How to Identify a Phishing Scam - AWD">
            <a:extLst>
              <a:ext uri="{FF2B5EF4-FFF2-40B4-BE49-F238E27FC236}">
                <a16:creationId xmlns:a16="http://schemas.microsoft.com/office/drawing/2014/main" id="{865BE0D2-42D8-9C66-66DB-E5FCC8AAFB48}"/>
              </a:ext>
            </a:extLst>
          </p:cNvPr>
          <p:cNvPicPr>
            <a:picLocks noChangeAspect="1"/>
          </p:cNvPicPr>
          <p:nvPr/>
        </p:nvPicPr>
        <p:blipFill>
          <a:blip r:embed="rId2"/>
          <a:srcRect l="2186" r="3" b="3"/>
          <a:stretch/>
        </p:blipFill>
        <p:spPr>
          <a:xfrm>
            <a:off x="6096000" y="640080"/>
            <a:ext cx="5455921" cy="5577840"/>
          </a:xfrm>
          <a:prstGeom prst="rect">
            <a:avLst/>
          </a:prstGeom>
        </p:spPr>
      </p:pic>
    </p:spTree>
    <p:extLst>
      <p:ext uri="{BB962C8B-B14F-4D97-AF65-F5344CB8AC3E}">
        <p14:creationId xmlns:p14="http://schemas.microsoft.com/office/powerpoint/2010/main" val="14698176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cyberbullying</a:t>
            </a:r>
            <a:endParaRPr lang="en-US">
              <a:solidFill>
                <a:srgbClr val="FFFFFF"/>
              </a:solidFill>
            </a:endParaRPr>
          </a:p>
        </p:txBody>
      </p:sp>
      <p:cxnSp>
        <p:nvCxnSpPr>
          <p:cNvPr id="11" name="Straight Connector 10">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500" dirty="0">
                <a:solidFill>
                  <a:srgbClr val="FFFFFF"/>
                </a:solidFill>
                <a:ea typeface="+mn-lt"/>
                <a:cs typeface="+mn-lt"/>
              </a:rPr>
              <a:t>Cyberbullying is bullying that takes place over digital devices, such as sending mean or harmful messages, spreading rumors, or posting embarrassing photos without consent. It can happen through social media, messaging apps, gaming platforms, and other online forums.</a:t>
            </a:r>
            <a:endParaRPr lang="en-US" sz="2500">
              <a:solidFill>
                <a:srgbClr val="FFFFFF"/>
              </a:solidFill>
            </a:endParaRPr>
          </a:p>
        </p:txBody>
      </p:sp>
      <p:pic>
        <p:nvPicPr>
          <p:cNvPr id="4" name="Picture 3" descr="A young child holding his head in his hand looking at a cellphone&#10;&#10;Description automatically generated">
            <a:extLst>
              <a:ext uri="{FF2B5EF4-FFF2-40B4-BE49-F238E27FC236}">
                <a16:creationId xmlns:a16="http://schemas.microsoft.com/office/drawing/2014/main" id="{1A6B21B9-CA1B-A8F1-F069-11B24BF6C935}"/>
              </a:ext>
            </a:extLst>
          </p:cNvPr>
          <p:cNvPicPr>
            <a:picLocks noChangeAspect="1"/>
          </p:cNvPicPr>
          <p:nvPr/>
        </p:nvPicPr>
        <p:blipFill>
          <a:blip r:embed="rId2">
            <a:extLst>
              <a:ext uri="{837473B0-CC2E-450A-ABE3-18F120FF3D39}">
                <a1611:picAttrSrcUrl xmlns:a1611="http://schemas.microsoft.com/office/drawing/2016/11/main" r:id="rId3"/>
              </a:ext>
            </a:extLst>
          </a:blip>
          <a:srcRect l="28308" r="-308"/>
          <a:stretch/>
        </p:blipFill>
        <p:spPr>
          <a:xfrm>
            <a:off x="6096000" y="1439862"/>
            <a:ext cx="5455921" cy="3978275"/>
          </a:xfrm>
          <a:prstGeom prst="rect">
            <a:avLst/>
          </a:prstGeom>
        </p:spPr>
      </p:pic>
    </p:spTree>
    <p:extLst>
      <p:ext uri="{BB962C8B-B14F-4D97-AF65-F5344CB8AC3E}">
        <p14:creationId xmlns:p14="http://schemas.microsoft.com/office/powerpoint/2010/main" val="27212742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cyberbullying</a:t>
            </a:r>
            <a:endParaRPr lang="en-US">
              <a:solidFill>
                <a:srgbClr val="FFFFFF"/>
              </a:solidFill>
            </a:endParaRPr>
          </a:p>
        </p:txBody>
      </p:sp>
      <p:cxnSp>
        <p:nvCxnSpPr>
          <p:cNvPr id="13" name="Straight Connector 12">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dirty="0">
                <a:solidFill>
                  <a:srgbClr val="FFFFFF"/>
                </a:solidFill>
                <a:ea typeface="+mn-lt"/>
                <a:cs typeface="+mn-lt"/>
              </a:rPr>
              <a:t>If you’re ever a victim of cyberbullying, remember: you don’t have to face it alone. Save any evidence, block the bully, and report the behavior to the platform or an adult. Don’t retaliate or engage in back-and-forth arguments; this often escalates the situation. Treat others online with kindness and respect, just as you would in person</a:t>
            </a:r>
            <a:endParaRPr lang="en-US" dirty="0">
              <a:solidFill>
                <a:srgbClr val="FFFFFF"/>
              </a:solidFill>
            </a:endParaRPr>
          </a:p>
        </p:txBody>
      </p:sp>
      <p:pic>
        <p:nvPicPr>
          <p:cNvPr id="6" name="Picture 5" descr="A young child holding his head in his hand looking at a cellphone&#10;&#10;Description automatically generated">
            <a:extLst>
              <a:ext uri="{FF2B5EF4-FFF2-40B4-BE49-F238E27FC236}">
                <a16:creationId xmlns:a16="http://schemas.microsoft.com/office/drawing/2014/main" id="{3F4D941B-4938-A0BA-135F-99840AAE4B11}"/>
              </a:ext>
            </a:extLst>
          </p:cNvPr>
          <p:cNvPicPr>
            <a:picLocks noChangeAspect="1"/>
          </p:cNvPicPr>
          <p:nvPr/>
        </p:nvPicPr>
        <p:blipFill>
          <a:blip r:embed="rId2">
            <a:extLst>
              <a:ext uri="{837473B0-CC2E-450A-ABE3-18F120FF3D39}">
                <a1611:picAttrSrcUrl xmlns:a1611="http://schemas.microsoft.com/office/drawing/2016/11/main" r:id="rId3"/>
              </a:ext>
            </a:extLst>
          </a:blip>
          <a:srcRect l="28308" r="-308"/>
          <a:stretch/>
        </p:blipFill>
        <p:spPr>
          <a:xfrm>
            <a:off x="6096000" y="1439862"/>
            <a:ext cx="5455921" cy="3978275"/>
          </a:xfrm>
          <a:prstGeom prst="rect">
            <a:avLst/>
          </a:prstGeom>
        </p:spPr>
      </p:pic>
    </p:spTree>
    <p:extLst>
      <p:ext uri="{BB962C8B-B14F-4D97-AF65-F5344CB8AC3E}">
        <p14:creationId xmlns:p14="http://schemas.microsoft.com/office/powerpoint/2010/main" val="33143567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Recognizing online scams</a:t>
            </a:r>
            <a:endParaRPr lang="en-US">
              <a:solidFill>
                <a:srgbClr val="FFFFFF"/>
              </a:solidFill>
            </a:endParaRPr>
          </a:p>
        </p:txBody>
      </p:sp>
      <p:cxnSp>
        <p:nvCxnSpPr>
          <p:cNvPr id="11" name="Straight Connector 10">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800" dirty="0">
                <a:solidFill>
                  <a:srgbClr val="FFFFFF"/>
                </a:solidFill>
                <a:ea typeface="+mn-lt"/>
                <a:cs typeface="+mn-lt"/>
              </a:rPr>
              <a:t>Scammers are constantly finding new ways to trick people online, often by pretending to be someone trustworthy like a friend, family member, or even a well-known company. They may ask for personal details, money, or access to your accounts.</a:t>
            </a:r>
            <a:endParaRPr lang="en-US" sz="2800" dirty="0"/>
          </a:p>
        </p:txBody>
      </p:sp>
      <p:pic>
        <p:nvPicPr>
          <p:cNvPr id="4" name="Picture 3" descr="A close-up of a phone screen&#10;&#10;Description automatically generated">
            <a:extLst>
              <a:ext uri="{FF2B5EF4-FFF2-40B4-BE49-F238E27FC236}">
                <a16:creationId xmlns:a16="http://schemas.microsoft.com/office/drawing/2014/main" id="{1A6B21B9-CA1B-A8F1-F069-11B24BF6C93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096000" y="1328470"/>
            <a:ext cx="5455921" cy="4201059"/>
          </a:xfrm>
          <a:prstGeom prst="rect">
            <a:avLst/>
          </a:prstGeom>
        </p:spPr>
      </p:pic>
    </p:spTree>
    <p:extLst>
      <p:ext uri="{BB962C8B-B14F-4D97-AF65-F5344CB8AC3E}">
        <p14:creationId xmlns:p14="http://schemas.microsoft.com/office/powerpoint/2010/main" val="4076822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Recognizing online scams</a:t>
            </a:r>
            <a:endParaRPr lang="en-US">
              <a:solidFill>
                <a:srgbClr val="FFFFFF"/>
              </a:solidFill>
            </a:endParaRPr>
          </a:p>
        </p:txBody>
      </p:sp>
      <p:cxnSp>
        <p:nvCxnSpPr>
          <p:cNvPr id="13" name="Straight Connector 12">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400" dirty="0">
                <a:solidFill>
                  <a:srgbClr val="FFFFFF"/>
                </a:solidFill>
                <a:ea typeface="+mn-lt"/>
                <a:cs typeface="+mn-lt"/>
              </a:rPr>
              <a:t>Be cautious when clicking on unfamiliar links, especially in unsolicited emails, texts, or direct messages. Phishing scams often use urgent language, telling you to “act quickly” or claiming that “you’ve won a prize.” Always double-check the sender’s email address or the website URL before entering any sensitive information.</a:t>
            </a:r>
            <a:endParaRPr lang="en-US" sz="2400" dirty="0"/>
          </a:p>
        </p:txBody>
      </p:sp>
      <p:pic>
        <p:nvPicPr>
          <p:cNvPr id="6" name="Picture 5" descr="A close-up of a phone screen&#10;&#10;Description automatically generated">
            <a:extLst>
              <a:ext uri="{FF2B5EF4-FFF2-40B4-BE49-F238E27FC236}">
                <a16:creationId xmlns:a16="http://schemas.microsoft.com/office/drawing/2014/main" id="{4E4CA586-E527-FE84-4847-C73BCD2CD10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096000" y="1328470"/>
            <a:ext cx="5455921" cy="4201059"/>
          </a:xfrm>
          <a:prstGeom prst="rect">
            <a:avLst/>
          </a:prstGeom>
        </p:spPr>
      </p:pic>
    </p:spTree>
    <p:extLst>
      <p:ext uri="{BB962C8B-B14F-4D97-AF65-F5344CB8AC3E}">
        <p14:creationId xmlns:p14="http://schemas.microsoft.com/office/powerpoint/2010/main" val="34005311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436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Social media privacy settings</a:t>
            </a:r>
            <a:endParaRPr lang="en-US">
              <a:solidFill>
                <a:srgbClr val="FFFFFF"/>
              </a:solidFill>
            </a:endParaRPr>
          </a:p>
        </p:txBody>
      </p:sp>
      <p:cxnSp>
        <p:nvCxnSpPr>
          <p:cNvPr id="27" name="Straight Connector 26">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dirty="0">
                <a:solidFill>
                  <a:srgbClr val="FFFFFF"/>
                </a:solidFill>
                <a:ea typeface="+mn-lt"/>
                <a:cs typeface="+mn-lt"/>
              </a:rPr>
              <a:t>Regularly review your privacy settings on platforms like Instagram, Snapchat, and TikTok to ensure you’re comfortable with who can see your posts, comments, and photos. Before posting anything, think about whether it’s something you’d want everyone to see forever—even after you’ve deleted it, copies of posts or photos might still exist online.</a:t>
            </a:r>
            <a:endParaRPr lang="en-US" dirty="0"/>
          </a:p>
        </p:txBody>
      </p:sp>
      <p:pic>
        <p:nvPicPr>
          <p:cNvPr id="6" name="Picture 5" descr="A silhouette of a person with social media icons around his head&#10;&#10;Description automatically generated">
            <a:extLst>
              <a:ext uri="{FF2B5EF4-FFF2-40B4-BE49-F238E27FC236}">
                <a16:creationId xmlns:a16="http://schemas.microsoft.com/office/drawing/2014/main" id="{A578B881-03C5-C9BB-EFBA-1B3537DBB856}"/>
              </a:ext>
            </a:extLst>
          </p:cNvPr>
          <p:cNvPicPr>
            <a:picLocks noChangeAspect="1"/>
          </p:cNvPicPr>
          <p:nvPr/>
        </p:nvPicPr>
        <p:blipFill>
          <a:blip r:embed="rId2">
            <a:extLst>
              <a:ext uri="{837473B0-CC2E-450A-ABE3-18F120FF3D39}">
                <a1611:picAttrSrcUrl xmlns:a1611="http://schemas.microsoft.com/office/drawing/2016/11/main" r:id="rId3"/>
              </a:ext>
            </a:extLst>
          </a:blip>
          <a:srcRect r="2189" b="3"/>
          <a:stretch/>
        </p:blipFill>
        <p:spPr>
          <a:xfrm>
            <a:off x="6096000" y="640080"/>
            <a:ext cx="5455921" cy="5577840"/>
          </a:xfrm>
          <a:prstGeom prst="rect">
            <a:avLst/>
          </a:prstGeom>
        </p:spPr>
      </p:pic>
    </p:spTree>
    <p:extLst>
      <p:ext uri="{BB962C8B-B14F-4D97-AF65-F5344CB8AC3E}">
        <p14:creationId xmlns:p14="http://schemas.microsoft.com/office/powerpoint/2010/main" val="42821095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Social media privacy settings</a:t>
            </a:r>
            <a:endParaRPr lang="en-US">
              <a:solidFill>
                <a:srgbClr val="FFFFFF"/>
              </a:solidFill>
            </a:endParaRPr>
          </a:p>
        </p:txBody>
      </p:sp>
      <p:cxnSp>
        <p:nvCxnSpPr>
          <p:cNvPr id="14" name="Straight Connector 13">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sz="2400" dirty="0">
                <a:solidFill>
                  <a:srgbClr val="FFFFFF"/>
                </a:solidFill>
                <a:ea typeface="+mn-lt"/>
                <a:cs typeface="+mn-lt"/>
              </a:rPr>
              <a:t>Social media is a great way to stay connected with friends, but it’s important to take control of who can see what you post. Make sure your accounts are set to private so only people you trust can view your information. Public accounts can expose you to strangers, who might misuse your photos or messages.</a:t>
            </a:r>
            <a:endParaRPr lang="en-US" sz="2400" dirty="0"/>
          </a:p>
        </p:txBody>
      </p:sp>
      <p:pic>
        <p:nvPicPr>
          <p:cNvPr id="8" name="Picture 7" descr="A silhouette of a person with social media icons around his head&#10;&#10;Description automatically generated">
            <a:extLst>
              <a:ext uri="{FF2B5EF4-FFF2-40B4-BE49-F238E27FC236}">
                <a16:creationId xmlns:a16="http://schemas.microsoft.com/office/drawing/2014/main" id="{14DB4F80-5188-7582-EB80-A752D9D50871}"/>
              </a:ext>
            </a:extLst>
          </p:cNvPr>
          <p:cNvPicPr>
            <a:picLocks noChangeAspect="1"/>
          </p:cNvPicPr>
          <p:nvPr/>
        </p:nvPicPr>
        <p:blipFill>
          <a:blip r:embed="rId2">
            <a:extLst>
              <a:ext uri="{837473B0-CC2E-450A-ABE3-18F120FF3D39}">
                <a1611:picAttrSrcUrl xmlns:a1611="http://schemas.microsoft.com/office/drawing/2016/11/main" r:id="rId3"/>
              </a:ext>
            </a:extLst>
          </a:blip>
          <a:srcRect r="2189" b="3"/>
          <a:stretch/>
        </p:blipFill>
        <p:spPr>
          <a:xfrm>
            <a:off x="6096000" y="640080"/>
            <a:ext cx="5455921" cy="5577840"/>
          </a:xfrm>
          <a:prstGeom prst="rect">
            <a:avLst/>
          </a:prstGeom>
        </p:spPr>
      </p:pic>
    </p:spTree>
    <p:extLst>
      <p:ext uri="{BB962C8B-B14F-4D97-AF65-F5344CB8AC3E}">
        <p14:creationId xmlns:p14="http://schemas.microsoft.com/office/powerpoint/2010/main" val="32360641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Safe online gaming</a:t>
            </a:r>
            <a:endParaRPr lang="en-US">
              <a:solidFill>
                <a:srgbClr val="FFFFFF"/>
              </a:solidFill>
            </a:endParaRPr>
          </a:p>
        </p:txBody>
      </p:sp>
      <p:cxnSp>
        <p:nvCxnSpPr>
          <p:cNvPr id="18" name="Straight Connector 17">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sz="2800" dirty="0">
                <a:solidFill>
                  <a:srgbClr val="FFFFFF"/>
                </a:solidFill>
                <a:ea typeface="+mn-lt"/>
                <a:cs typeface="+mn-lt"/>
              </a:rPr>
              <a:t>Online gaming is a fun way to relax and connect with friends, but it also brings risks, especially when playing with strangers. Be careful about who you’re chatting with during games, as some people may not be who they say they are.</a:t>
            </a:r>
            <a:endParaRPr lang="en-US" sz="2800" dirty="0"/>
          </a:p>
        </p:txBody>
      </p:sp>
      <p:pic>
        <p:nvPicPr>
          <p:cNvPr id="4" name="Picture 3" descr="Protecting Players: The Importance of Safe Online Gaming - Chicksinfo.com">
            <a:extLst>
              <a:ext uri="{FF2B5EF4-FFF2-40B4-BE49-F238E27FC236}">
                <a16:creationId xmlns:a16="http://schemas.microsoft.com/office/drawing/2014/main" id="{1A6B21B9-CA1B-A8F1-F069-11B24BF6C935}"/>
              </a:ext>
            </a:extLst>
          </p:cNvPr>
          <p:cNvPicPr>
            <a:picLocks noChangeAspect="1"/>
          </p:cNvPicPr>
          <p:nvPr/>
        </p:nvPicPr>
        <p:blipFill>
          <a:blip r:embed="rId2"/>
          <a:srcRect l="14992" t="-947" r="19217" b="164"/>
          <a:stretch/>
        </p:blipFill>
        <p:spPr>
          <a:xfrm>
            <a:off x="6097631" y="587248"/>
            <a:ext cx="5497647" cy="5621485"/>
          </a:xfrm>
          <a:prstGeom prst="rect">
            <a:avLst/>
          </a:prstGeom>
        </p:spPr>
      </p:pic>
    </p:spTree>
    <p:extLst>
      <p:ext uri="{BB962C8B-B14F-4D97-AF65-F5344CB8AC3E}">
        <p14:creationId xmlns:p14="http://schemas.microsoft.com/office/powerpoint/2010/main" val="14069756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B66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Safe online gaming</a:t>
            </a:r>
            <a:endParaRPr lang="en-US">
              <a:solidFill>
                <a:srgbClr val="FFFFFF"/>
              </a:solidFill>
            </a:endParaRPr>
          </a:p>
        </p:txBody>
      </p:sp>
      <p:cxnSp>
        <p:nvCxnSpPr>
          <p:cNvPr id="27" name="Straight Connector 26">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dirty="0">
                <a:solidFill>
                  <a:srgbClr val="FFFFFF"/>
                </a:solidFill>
                <a:ea typeface="+mn-lt"/>
                <a:cs typeface="+mn-lt"/>
              </a:rPr>
              <a:t>Stick to playing with friends you know in real life. If you choose to engage with others, never share personal details like your real name, age, or location. Use private chat settings and avoid sending or receiving photos or videos. </a:t>
            </a:r>
            <a:endParaRPr lang="en-US" dirty="0">
              <a:solidFill>
                <a:srgbClr val="FFFFFF"/>
              </a:solidFill>
            </a:endParaRPr>
          </a:p>
          <a:p>
            <a:pPr marL="0" indent="0">
              <a:buNone/>
            </a:pPr>
            <a:r>
              <a:rPr lang="en-US" dirty="0">
                <a:solidFill>
                  <a:srgbClr val="FFFFFF"/>
                </a:solidFill>
                <a:ea typeface="+mn-lt"/>
                <a:cs typeface="+mn-lt"/>
              </a:rPr>
              <a:t>If someone makes you feel uncomfortable, report or block them immediately.</a:t>
            </a:r>
            <a:endParaRPr lang="en-US" dirty="0">
              <a:solidFill>
                <a:srgbClr val="FFFFFF"/>
              </a:solidFill>
            </a:endParaRPr>
          </a:p>
        </p:txBody>
      </p:sp>
      <p:pic>
        <p:nvPicPr>
          <p:cNvPr id="10" name="Picture 9" descr="Protecting Players: The Importance of Safe Online Gaming - Chicksinfo.com">
            <a:extLst>
              <a:ext uri="{FF2B5EF4-FFF2-40B4-BE49-F238E27FC236}">
                <a16:creationId xmlns:a16="http://schemas.microsoft.com/office/drawing/2014/main" id="{83294728-6065-8FE5-1737-F2516DF7CDF2}"/>
              </a:ext>
            </a:extLst>
          </p:cNvPr>
          <p:cNvPicPr>
            <a:picLocks noChangeAspect="1"/>
          </p:cNvPicPr>
          <p:nvPr/>
        </p:nvPicPr>
        <p:blipFill>
          <a:blip r:embed="rId2"/>
          <a:srcRect l="14992" t="-947" r="19217" b="164"/>
          <a:stretch/>
        </p:blipFill>
        <p:spPr>
          <a:xfrm>
            <a:off x="6097631" y="587248"/>
            <a:ext cx="5497647" cy="5621485"/>
          </a:xfrm>
          <a:prstGeom prst="rect">
            <a:avLst/>
          </a:prstGeom>
        </p:spPr>
      </p:pic>
    </p:spTree>
    <p:extLst>
      <p:ext uri="{BB962C8B-B14F-4D97-AF65-F5344CB8AC3E}">
        <p14:creationId xmlns:p14="http://schemas.microsoft.com/office/powerpoint/2010/main" val="3592771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sz="3500">
                <a:solidFill>
                  <a:srgbClr val="FFFFFF"/>
                </a:solidFill>
                <a:ea typeface="+mj-lt"/>
                <a:cs typeface="+mj-lt"/>
              </a:rPr>
              <a:t>Avoiding inappropriate content</a:t>
            </a:r>
            <a:endParaRPr lang="en-US" sz="3500">
              <a:solidFill>
                <a:srgbClr val="FFFFFF"/>
              </a:solidFill>
            </a:endParaRPr>
          </a:p>
        </p:txBody>
      </p:sp>
      <p:cxnSp>
        <p:nvCxnSpPr>
          <p:cNvPr id="18" name="Straight Connector 17">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sz="2800" dirty="0">
                <a:solidFill>
                  <a:srgbClr val="FFFFFF"/>
                </a:solidFill>
                <a:ea typeface="+mn-lt"/>
                <a:cs typeface="+mn-lt"/>
              </a:rPr>
              <a:t>The internet contains a lot of inappropriate and harmful content, ranging from violent videos to adult material. It’s important to avoid sites or content that could negatively affect your mental health or expose you to illegal activities.</a:t>
            </a:r>
            <a:endParaRPr lang="en-US" sz="2800" dirty="0"/>
          </a:p>
        </p:txBody>
      </p:sp>
      <p:pic>
        <p:nvPicPr>
          <p:cNvPr id="4" name="Picture 3" descr="A red circle with black text&#10;&#10;Description automatically generated">
            <a:extLst>
              <a:ext uri="{FF2B5EF4-FFF2-40B4-BE49-F238E27FC236}">
                <a16:creationId xmlns:a16="http://schemas.microsoft.com/office/drawing/2014/main" id="{1A6B21B9-CA1B-A8F1-F069-11B24BF6C935}"/>
              </a:ext>
            </a:extLst>
          </p:cNvPr>
          <p:cNvPicPr>
            <a:picLocks noChangeAspect="1"/>
          </p:cNvPicPr>
          <p:nvPr/>
        </p:nvPicPr>
        <p:blipFill>
          <a:blip r:embed="rId2">
            <a:extLst>
              <a:ext uri="{837473B0-CC2E-450A-ABE3-18F120FF3D39}">
                <a1611:picAttrSrcUrl xmlns:a1611="http://schemas.microsoft.com/office/drawing/2016/11/main" r:id="rId3"/>
              </a:ext>
            </a:extLst>
          </a:blip>
          <a:srcRect l="20964" t="-874" r="19661" b="163"/>
          <a:stretch/>
        </p:blipFill>
        <p:spPr>
          <a:xfrm>
            <a:off x="5890977" y="591312"/>
            <a:ext cx="5887729" cy="5617477"/>
          </a:xfrm>
          <a:prstGeom prst="rect">
            <a:avLst/>
          </a:prstGeom>
        </p:spPr>
      </p:pic>
    </p:spTree>
    <p:extLst>
      <p:ext uri="{BB962C8B-B14F-4D97-AF65-F5344CB8AC3E}">
        <p14:creationId xmlns:p14="http://schemas.microsoft.com/office/powerpoint/2010/main" val="14852063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sz="3500">
                <a:solidFill>
                  <a:srgbClr val="FFFFFF"/>
                </a:solidFill>
                <a:ea typeface="+mj-lt"/>
                <a:cs typeface="+mj-lt"/>
              </a:rPr>
              <a:t>Avoiding inappropriate content</a:t>
            </a:r>
            <a:endParaRPr lang="en-US" sz="3500">
              <a:solidFill>
                <a:srgbClr val="FFFFFF"/>
              </a:solidFill>
            </a:endParaRPr>
          </a:p>
        </p:txBody>
      </p:sp>
      <p:cxnSp>
        <p:nvCxnSpPr>
          <p:cNvPr id="20" name="Straight Connector 19">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sz="2400" dirty="0">
                <a:solidFill>
                  <a:srgbClr val="FFFFFF"/>
                </a:solidFill>
                <a:ea typeface="+mn-lt"/>
                <a:cs typeface="+mn-lt"/>
              </a:rPr>
              <a:t>Use safe search filters and parental controls on devices to limit exposure to inappropriate content. If you accidentally stumble upon something that makes you uncomfortable, don’t hesitate to close the window or app and tell an adult. They can help guide you on what to do next.</a:t>
            </a:r>
            <a:endParaRPr lang="en-US" sz="2400"/>
          </a:p>
        </p:txBody>
      </p:sp>
      <p:pic>
        <p:nvPicPr>
          <p:cNvPr id="8" name="Picture 7" descr="A red circle with black text&#10;&#10;Description automatically generated">
            <a:extLst>
              <a:ext uri="{FF2B5EF4-FFF2-40B4-BE49-F238E27FC236}">
                <a16:creationId xmlns:a16="http://schemas.microsoft.com/office/drawing/2014/main" id="{3905BEEB-251A-8147-8774-018D207C8705}"/>
              </a:ext>
            </a:extLst>
          </p:cNvPr>
          <p:cNvPicPr>
            <a:picLocks noChangeAspect="1"/>
          </p:cNvPicPr>
          <p:nvPr/>
        </p:nvPicPr>
        <p:blipFill>
          <a:blip r:embed="rId2">
            <a:extLst>
              <a:ext uri="{837473B0-CC2E-450A-ABE3-18F120FF3D39}">
                <a1611:picAttrSrcUrl xmlns:a1611="http://schemas.microsoft.com/office/drawing/2016/11/main" r:id="rId3"/>
              </a:ext>
            </a:extLst>
          </a:blip>
          <a:srcRect l="20964" t="-874" r="19661" b="163"/>
          <a:stretch/>
        </p:blipFill>
        <p:spPr>
          <a:xfrm>
            <a:off x="5890977" y="591312"/>
            <a:ext cx="5887729" cy="5617477"/>
          </a:xfrm>
          <a:prstGeom prst="rect">
            <a:avLst/>
          </a:prstGeom>
        </p:spPr>
      </p:pic>
    </p:spTree>
    <p:extLst>
      <p:ext uri="{BB962C8B-B14F-4D97-AF65-F5344CB8AC3E}">
        <p14:creationId xmlns:p14="http://schemas.microsoft.com/office/powerpoint/2010/main" val="30797006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talk to trusted adults</a:t>
            </a:r>
            <a:endParaRPr lang="en-US">
              <a:solidFill>
                <a:srgbClr val="FFFFFF"/>
              </a:solidFill>
            </a:endParaRPr>
          </a:p>
        </p:txBody>
      </p:sp>
      <p:cxnSp>
        <p:nvCxnSpPr>
          <p:cNvPr id="18" name="Straight Connector 17">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600" dirty="0">
                <a:solidFill>
                  <a:srgbClr val="FFFFFF"/>
                </a:solidFill>
                <a:ea typeface="+mn-lt"/>
                <a:cs typeface="+mn-lt"/>
              </a:rPr>
              <a:t>If you ever feel unsafe or uncomfortable about something that happens online, it’s important to talk to a trusted adult—whether that’s a parent, teacher, or counselor. Adults can offer advice, help report harmful </a:t>
            </a:r>
            <a:r>
              <a:rPr lang="en-US" sz="2600" err="1">
                <a:solidFill>
                  <a:srgbClr val="FFFFFF"/>
                </a:solidFill>
                <a:ea typeface="+mn-lt"/>
                <a:cs typeface="+mn-lt"/>
              </a:rPr>
              <a:t>behaviour</a:t>
            </a:r>
            <a:r>
              <a:rPr lang="en-US" sz="2600" dirty="0">
                <a:solidFill>
                  <a:srgbClr val="FFFFFF"/>
                </a:solidFill>
                <a:ea typeface="+mn-lt"/>
                <a:cs typeface="+mn-lt"/>
              </a:rPr>
              <a:t>, and take steps to protect you.</a:t>
            </a:r>
            <a:endParaRPr lang="en-US" sz="2600"/>
          </a:p>
        </p:txBody>
      </p:sp>
      <p:pic>
        <p:nvPicPr>
          <p:cNvPr id="4" name="Picture 3" descr="Teaching Your Kids About Social Media | Blue Ridge">
            <a:extLst>
              <a:ext uri="{FF2B5EF4-FFF2-40B4-BE49-F238E27FC236}">
                <a16:creationId xmlns:a16="http://schemas.microsoft.com/office/drawing/2014/main" id="{1A6B21B9-CA1B-A8F1-F069-11B24BF6C935}"/>
              </a:ext>
            </a:extLst>
          </p:cNvPr>
          <p:cNvPicPr>
            <a:picLocks noChangeAspect="1"/>
          </p:cNvPicPr>
          <p:nvPr/>
        </p:nvPicPr>
        <p:blipFill>
          <a:blip r:embed="rId2"/>
          <a:srcRect l="33695" t="-874" r="11664" b="163"/>
          <a:stretch/>
        </p:blipFill>
        <p:spPr>
          <a:xfrm>
            <a:off x="6107660" y="591312"/>
            <a:ext cx="5418329" cy="5617477"/>
          </a:xfrm>
          <a:prstGeom prst="rect">
            <a:avLst/>
          </a:prstGeom>
        </p:spPr>
      </p:pic>
    </p:spTree>
    <p:extLst>
      <p:ext uri="{BB962C8B-B14F-4D97-AF65-F5344CB8AC3E}">
        <p14:creationId xmlns:p14="http://schemas.microsoft.com/office/powerpoint/2010/main" val="6888370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talk to trusted adults</a:t>
            </a:r>
            <a:endParaRPr lang="en-US">
              <a:solidFill>
                <a:srgbClr val="FFFFFF"/>
              </a:solidFill>
            </a:endParaRPr>
          </a:p>
        </p:txBody>
      </p:sp>
      <p:cxnSp>
        <p:nvCxnSpPr>
          <p:cNvPr id="20" name="Straight Connector 19">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400" dirty="0">
                <a:solidFill>
                  <a:srgbClr val="FFFFFF"/>
                </a:solidFill>
                <a:ea typeface="+mn-lt"/>
                <a:cs typeface="+mn-lt"/>
              </a:rPr>
              <a:t>You should never feel like you have to deal with online issues by yourself. Whether it’s cyberbullying, someone asking you for inappropriate pictures, or encountering dangerous content, don’t hesitate to reach out for help. The earlier you speak up, the better.</a:t>
            </a:r>
            <a:endParaRPr lang="en-US" sz="2400"/>
          </a:p>
        </p:txBody>
      </p:sp>
      <p:pic>
        <p:nvPicPr>
          <p:cNvPr id="8" name="Picture 7" descr="Teaching Your Kids About Social Media | Blue Ridge">
            <a:extLst>
              <a:ext uri="{FF2B5EF4-FFF2-40B4-BE49-F238E27FC236}">
                <a16:creationId xmlns:a16="http://schemas.microsoft.com/office/drawing/2014/main" id="{8200AFEA-BC9B-3E8D-8177-B4BA346D9787}"/>
              </a:ext>
            </a:extLst>
          </p:cNvPr>
          <p:cNvPicPr>
            <a:picLocks noChangeAspect="1"/>
          </p:cNvPicPr>
          <p:nvPr/>
        </p:nvPicPr>
        <p:blipFill>
          <a:blip r:embed="rId2"/>
          <a:srcRect l="33695" t="-874" r="11664" b="163"/>
          <a:stretch/>
        </p:blipFill>
        <p:spPr>
          <a:xfrm>
            <a:off x="6107660" y="591312"/>
            <a:ext cx="5418329" cy="5617477"/>
          </a:xfrm>
          <a:prstGeom prst="rect">
            <a:avLst/>
          </a:prstGeom>
        </p:spPr>
      </p:pic>
    </p:spTree>
    <p:extLst>
      <p:ext uri="{BB962C8B-B14F-4D97-AF65-F5344CB8AC3E}">
        <p14:creationId xmlns:p14="http://schemas.microsoft.com/office/powerpoint/2010/main" val="14245230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353B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Conclusion &amp; takeaways</a:t>
            </a:r>
            <a:endParaRPr lang="en-US">
              <a:solidFill>
                <a:srgbClr val="FFFFFF"/>
              </a:solidFill>
            </a:endParaRPr>
          </a:p>
        </p:txBody>
      </p:sp>
      <p:cxnSp>
        <p:nvCxnSpPr>
          <p:cNvPr id="11" name="Straight Connector 10">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Autofit/>
          </a:bodyPr>
          <a:lstStyle/>
          <a:p>
            <a:pPr marL="0" indent="0">
              <a:buNone/>
            </a:pPr>
            <a:r>
              <a:rPr lang="en-US" sz="2400" dirty="0">
                <a:solidFill>
                  <a:srgbClr val="FFFFFF"/>
                </a:solidFill>
                <a:ea typeface="+mn-lt"/>
                <a:cs typeface="+mn-lt"/>
              </a:rPr>
              <a:t>The internet is a powerful tool, but like any tool, it must be used responsibly. By being cautious about what you share, recognizing online threats, and knowing when to ask for help, you can protect yourself and make the online world a safer place.</a:t>
            </a:r>
            <a:endParaRPr lang="en-US" sz="2400"/>
          </a:p>
        </p:txBody>
      </p:sp>
      <p:pic>
        <p:nvPicPr>
          <p:cNvPr id="4" name="Picture 3" descr="Free vector graphic: Colorful, Thumbs Up, Hand, Approve - Free Image on ...">
            <a:extLst>
              <a:ext uri="{FF2B5EF4-FFF2-40B4-BE49-F238E27FC236}">
                <a16:creationId xmlns:a16="http://schemas.microsoft.com/office/drawing/2014/main" id="{1A6B21B9-CA1B-A8F1-F069-11B24BF6C935}"/>
              </a:ext>
            </a:extLst>
          </p:cNvPr>
          <p:cNvPicPr>
            <a:picLocks noChangeAspect="1"/>
          </p:cNvPicPr>
          <p:nvPr/>
        </p:nvPicPr>
        <p:blipFill>
          <a:blip r:embed="rId2"/>
          <a:srcRect t="1599" r="-2" b="-2"/>
          <a:stretch/>
        </p:blipFill>
        <p:spPr>
          <a:xfrm>
            <a:off x="6096000" y="640080"/>
            <a:ext cx="5455921" cy="5577840"/>
          </a:xfrm>
          <a:prstGeom prst="rect">
            <a:avLst/>
          </a:prstGeom>
        </p:spPr>
      </p:pic>
    </p:spTree>
    <p:extLst>
      <p:ext uri="{BB962C8B-B14F-4D97-AF65-F5344CB8AC3E}">
        <p14:creationId xmlns:p14="http://schemas.microsoft.com/office/powerpoint/2010/main" val="42123818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a:solidFill>
                  <a:srgbClr val="FFFFFF"/>
                </a:solidFill>
                <a:ea typeface="+mj-lt"/>
                <a:cs typeface="+mj-lt"/>
              </a:rPr>
              <a:t>Conclusion &amp; takeaways</a:t>
            </a:r>
            <a:endParaRPr lang="en-US">
              <a:solidFill>
                <a:srgbClr val="FFFFFF"/>
              </a:solidFill>
            </a:endParaRPr>
          </a:p>
        </p:txBody>
      </p:sp>
      <p:cxnSp>
        <p:nvCxnSpPr>
          <p:cNvPr id="13" name="Straight Connector 12">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sz="2400" dirty="0">
                <a:solidFill>
                  <a:srgbClr val="FFFFFF"/>
                </a:solidFill>
                <a:ea typeface="+mn-lt"/>
                <a:cs typeface="+mn-lt"/>
              </a:rPr>
              <a:t>Let’s commit to being smarter, kinder, and more responsible online. Whether you’re using social media, playing games, or doing schoolwork, make choices that keep you and others safe. </a:t>
            </a:r>
            <a:endParaRPr lang="en-US" sz="2400">
              <a:solidFill>
                <a:srgbClr val="000000"/>
              </a:solidFill>
              <a:ea typeface="+mn-lt"/>
              <a:cs typeface="+mn-lt"/>
            </a:endParaRPr>
          </a:p>
          <a:p>
            <a:pPr marL="0" indent="0">
              <a:buNone/>
            </a:pPr>
            <a:r>
              <a:rPr lang="en-US" sz="2400" b="1" dirty="0">
                <a:solidFill>
                  <a:srgbClr val="FFFFFF"/>
                </a:solidFill>
                <a:ea typeface="+mn-lt"/>
                <a:cs typeface="+mn-lt"/>
              </a:rPr>
              <a:t>Together, we can create a positive online environment for everyone.</a:t>
            </a:r>
            <a:endParaRPr lang="en-US" sz="2400"/>
          </a:p>
        </p:txBody>
      </p:sp>
      <p:pic>
        <p:nvPicPr>
          <p:cNvPr id="6" name="Picture 5" descr="Free vector graphic: Colorful, Thumbs Up, Hand, Approve - Free Image on ...">
            <a:extLst>
              <a:ext uri="{FF2B5EF4-FFF2-40B4-BE49-F238E27FC236}">
                <a16:creationId xmlns:a16="http://schemas.microsoft.com/office/drawing/2014/main" id="{258DF5B3-F004-CACA-E6CD-6DCCB05DDAB9}"/>
              </a:ext>
            </a:extLst>
          </p:cNvPr>
          <p:cNvPicPr>
            <a:picLocks noChangeAspect="1"/>
          </p:cNvPicPr>
          <p:nvPr/>
        </p:nvPicPr>
        <p:blipFill>
          <a:blip r:embed="rId2"/>
          <a:stretch>
            <a:fillRect/>
          </a:stretch>
        </p:blipFill>
        <p:spPr>
          <a:xfrm>
            <a:off x="6139625" y="640080"/>
            <a:ext cx="5368670" cy="5577840"/>
          </a:xfrm>
          <a:prstGeom prst="rect">
            <a:avLst/>
          </a:prstGeom>
        </p:spPr>
      </p:pic>
    </p:spTree>
    <p:extLst>
      <p:ext uri="{BB962C8B-B14F-4D97-AF65-F5344CB8AC3E}">
        <p14:creationId xmlns:p14="http://schemas.microsoft.com/office/powerpoint/2010/main" val="10022764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B721B8-F887-FB6F-059E-11DA3E8673CE}"/>
              </a:ext>
            </a:extLst>
          </p:cNvPr>
          <p:cNvSpPr>
            <a:spLocks noGrp="1"/>
          </p:cNvSpPr>
          <p:nvPr>
            <p:ph type="title"/>
          </p:nvPr>
        </p:nvSpPr>
        <p:spPr>
          <a:xfrm>
            <a:off x="1024129" y="585216"/>
            <a:ext cx="3779085" cy="1499616"/>
          </a:xfrm>
        </p:spPr>
        <p:txBody>
          <a:bodyPr>
            <a:normAutofit/>
          </a:bodyPr>
          <a:lstStyle/>
          <a:p>
            <a:r>
              <a:rPr lang="en-US" dirty="0">
                <a:solidFill>
                  <a:srgbClr val="FFFFFF"/>
                </a:solidFill>
                <a:ea typeface="+mj-lt"/>
                <a:cs typeface="+mj-lt"/>
              </a:rPr>
              <a:t>next steps</a:t>
            </a:r>
            <a:endParaRPr lang="en-US" dirty="0">
              <a:solidFill>
                <a:srgbClr val="FFFFFF"/>
              </a:solidFill>
            </a:endParaRPr>
          </a:p>
        </p:txBody>
      </p:sp>
      <p:cxnSp>
        <p:nvCxnSpPr>
          <p:cNvPr id="13" name="Straight Connector 12">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90A030-C629-2944-449A-014EC02C305D}"/>
              </a:ext>
            </a:extLst>
          </p:cNvPr>
          <p:cNvSpPr>
            <a:spLocks noGrp="1"/>
          </p:cNvSpPr>
          <p:nvPr>
            <p:ph idx="1"/>
          </p:nvPr>
        </p:nvSpPr>
        <p:spPr>
          <a:xfrm>
            <a:off x="1024129" y="2286000"/>
            <a:ext cx="3791711" cy="3931920"/>
          </a:xfrm>
        </p:spPr>
        <p:txBody>
          <a:bodyPr vert="horz" lIns="45720" tIns="45720" rIns="45720" bIns="45720" rtlCol="0" anchor="t">
            <a:normAutofit/>
          </a:bodyPr>
          <a:lstStyle/>
          <a:p>
            <a:pPr marL="0" indent="0">
              <a:buNone/>
            </a:pPr>
            <a:r>
              <a:rPr lang="en-US" sz="3200" dirty="0">
                <a:solidFill>
                  <a:srgbClr val="FFFFFF"/>
                </a:solidFill>
                <a:ea typeface="+mn-lt"/>
                <a:cs typeface="+mn-lt"/>
              </a:rPr>
              <a:t>Each month, your tutor will discuss can aspect of online safety during tutor time and the presentations will be available to view online.</a:t>
            </a:r>
            <a:endParaRPr lang="en-US" sz="3200" b="1" dirty="0">
              <a:solidFill>
                <a:srgbClr val="FFFFFF"/>
              </a:solidFill>
              <a:ea typeface="+mn-lt"/>
              <a:cs typeface="+mn-lt"/>
            </a:endParaRPr>
          </a:p>
        </p:txBody>
      </p:sp>
      <p:pic>
        <p:nvPicPr>
          <p:cNvPr id="6" name="Picture 5" descr="Free vector graphic: Colorful, Thumbs Up, Hand, Approve - Free Image on ...">
            <a:extLst>
              <a:ext uri="{FF2B5EF4-FFF2-40B4-BE49-F238E27FC236}">
                <a16:creationId xmlns:a16="http://schemas.microsoft.com/office/drawing/2014/main" id="{258DF5B3-F004-CACA-E6CD-6DCCB05DDAB9}"/>
              </a:ext>
            </a:extLst>
          </p:cNvPr>
          <p:cNvPicPr>
            <a:picLocks noChangeAspect="1"/>
          </p:cNvPicPr>
          <p:nvPr/>
        </p:nvPicPr>
        <p:blipFill>
          <a:blip r:embed="rId2"/>
          <a:stretch>
            <a:fillRect/>
          </a:stretch>
        </p:blipFill>
        <p:spPr>
          <a:xfrm>
            <a:off x="6139625" y="640080"/>
            <a:ext cx="5368670" cy="5577840"/>
          </a:xfrm>
          <a:prstGeom prst="rect">
            <a:avLst/>
          </a:prstGeom>
        </p:spPr>
      </p:pic>
    </p:spTree>
    <p:extLst>
      <p:ext uri="{BB962C8B-B14F-4D97-AF65-F5344CB8AC3E}">
        <p14:creationId xmlns:p14="http://schemas.microsoft.com/office/powerpoint/2010/main" val="19845656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0</TotalTime>
  <Words>0</Words>
  <Application>Microsoft Office PowerPoint</Application>
  <PresentationFormat>Widescreen</PresentationFormat>
  <Paragraphs>0</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Integral</vt:lpstr>
      <vt:lpstr>OS24: ONLINE SAFETY 2024</vt:lpstr>
      <vt:lpstr>Online Statistics</vt:lpstr>
      <vt:lpstr>Online Statistics</vt:lpstr>
      <vt:lpstr>Online Statistics</vt:lpstr>
      <vt:lpstr>Online Statistics</vt:lpstr>
      <vt:lpstr>Online Safety: Protecting Yourself in the Digital World</vt:lpstr>
      <vt:lpstr>Online Safety: WHY ONLINE SAFETY MATTERS</vt:lpstr>
      <vt:lpstr>Protecting PERSONAL INFORMATION</vt:lpstr>
      <vt:lpstr>Protecting PERSONAL INFORMATION</vt:lpstr>
      <vt:lpstr>cyberbullying</vt:lpstr>
      <vt:lpstr>cyberbullying</vt:lpstr>
      <vt:lpstr>Recognizing online scams</vt:lpstr>
      <vt:lpstr>Recognizing online scams</vt:lpstr>
      <vt:lpstr>Social media privacy settings</vt:lpstr>
      <vt:lpstr>Social media privacy settings</vt:lpstr>
      <vt:lpstr>Safe online gaming</vt:lpstr>
      <vt:lpstr>Safe online gaming</vt:lpstr>
      <vt:lpstr>Avoiding inappropriate content</vt:lpstr>
      <vt:lpstr>Avoiding inappropriate content</vt:lpstr>
      <vt:lpstr>talk to trusted adults</vt:lpstr>
      <vt:lpstr>talk to trusted adults</vt:lpstr>
      <vt:lpstr>Conclusion &amp; takeaways</vt:lpstr>
      <vt:lpstr>Conclusion &amp; takeaways</vt:lpstr>
      <vt:lpstr>next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363</cp:revision>
  <dcterms:created xsi:type="dcterms:W3CDTF">2024-10-13T18:16:41Z</dcterms:created>
  <dcterms:modified xsi:type="dcterms:W3CDTF">2025-01-17T09:55:29Z</dcterms:modified>
</cp:coreProperties>
</file>