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65" r:id="rId5"/>
    <p:sldId id="258" r:id="rId6"/>
    <p:sldId id="268" r:id="rId7"/>
    <p:sldId id="259" r:id="rId8"/>
    <p:sldId id="260" r:id="rId9"/>
    <p:sldId id="261" r:id="rId10"/>
    <p:sldId id="266" r:id="rId11"/>
    <p:sldId id="267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532BCB-7544-E125-E2E9-6D56137662C2}" v="144" dt="2025-01-21T11:13:41.983"/>
    <p1510:client id="{DE37B7EA-43DD-5C11-1943-2F5EEDE9F399}" v="561" dt="2025-01-20T12:36:30.4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1/24/2025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1/24/2025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1/24/2025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1/24/2025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oS24: ONLINE SAFETY 2024</a:t>
            </a:r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3" descr="A blue circle with white text and a shield with a torch and keys&#10;&#10;Description automatically generated">
            <a:extLst>
              <a:ext uri="{FF2B5EF4-FFF2-40B4-BE49-F238E27FC236}">
                <a16:creationId xmlns:a16="http://schemas.microsoft.com/office/drawing/2014/main" id="{83BA3D88-9FF9-3345-9962-D35402B92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6599" y="4646385"/>
            <a:ext cx="1856015" cy="1856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163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A8AA1-BDD7-A54F-3A01-328BF6A63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603358"/>
            <a:ext cx="4840006" cy="2424902"/>
          </a:xfrm>
        </p:spPr>
        <p:txBody>
          <a:bodyPr>
            <a:noAutofit/>
          </a:bodyPr>
          <a:lstStyle/>
          <a:p>
            <a:r>
              <a:rPr lang="en-GB">
                <a:solidFill>
                  <a:srgbClr val="000000"/>
                </a:solidFill>
                <a:latin typeface="Tw Cen MT Condensed"/>
              </a:rPr>
              <a:t>Empowering Parents: Keeping Your Child Safe in the Digital Worl</a:t>
            </a:r>
            <a:r>
              <a:rPr lang="en-GB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C6BE8-7A62-3627-B9BF-0ABB57412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3111500"/>
            <a:ext cx="4429615" cy="2861492"/>
          </a:xfrm>
        </p:spPr>
        <p:txBody>
          <a:bodyPr vert="horz" lIns="45720" tIns="45720" rIns="45720" bIns="45720" rtlCol="0" anchor="t">
            <a:normAutofit/>
          </a:bodyPr>
          <a:lstStyle/>
          <a:p>
            <a:r>
              <a:rPr lang="en-US" sz="3200">
                <a:ea typeface="+mn-lt"/>
                <a:cs typeface="+mn-lt"/>
              </a:rPr>
              <a:t>To provide practical tips and tools to protect your child online while encouraging responsible and healthy internet habits.</a:t>
            </a:r>
            <a:endParaRPr lang="en-US" sz="2400">
              <a:ea typeface="+mn-lt"/>
              <a:cs typeface="+mn-lt"/>
            </a:endParaRPr>
          </a:p>
          <a:p>
            <a:endParaRPr lang="en-US"/>
          </a:p>
        </p:txBody>
      </p:sp>
      <p:pic>
        <p:nvPicPr>
          <p:cNvPr id="4" name="Picture 3" descr="Young people looking at smartphones">
            <a:extLst>
              <a:ext uri="{FF2B5EF4-FFF2-40B4-BE49-F238E27FC236}">
                <a16:creationId xmlns:a16="http://schemas.microsoft.com/office/drawing/2014/main" id="{FDCF6249-07D7-828E-A921-607CE2A54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600696"/>
            <a:ext cx="5455921" cy="564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775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A8AA1-BDD7-A54F-3A01-328BF6A63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603358"/>
            <a:ext cx="4840006" cy="2424902"/>
          </a:xfrm>
        </p:spPr>
        <p:txBody>
          <a:bodyPr>
            <a:noAutofit/>
          </a:bodyPr>
          <a:lstStyle/>
          <a:p>
            <a:r>
              <a:rPr lang="en-GB">
                <a:solidFill>
                  <a:srgbClr val="000000"/>
                </a:solidFill>
                <a:latin typeface="Tw Cen MT Condensed"/>
              </a:rPr>
              <a:t>Empowering Parents: Keeping Your Child Safe in the Digital Worl</a:t>
            </a:r>
            <a:r>
              <a:rPr lang="en-GB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C6BE8-7A62-3627-B9BF-0ABB57412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3111500"/>
            <a:ext cx="4728972" cy="2861492"/>
          </a:xfrm>
        </p:spPr>
        <p:txBody>
          <a:bodyPr vert="horz" lIns="45720" tIns="45720" rIns="45720" bIns="45720" rtlCol="0" anchor="t">
            <a:normAutofit/>
          </a:bodyPr>
          <a:lstStyle/>
          <a:p>
            <a:r>
              <a:rPr lang="en-US" sz="3200">
                <a:ea typeface="+mn-lt"/>
                <a:cs typeface="+mn-lt"/>
              </a:rPr>
              <a:t>What percentage of teenagers encounter inappropriate content online?</a:t>
            </a:r>
            <a:endParaRPr lang="en-US"/>
          </a:p>
          <a:p>
            <a:r>
              <a:rPr lang="en-US" sz="3200">
                <a:ea typeface="+mn-lt"/>
                <a:cs typeface="+mn-lt"/>
              </a:rPr>
              <a:t>30 %  50% 60% 70%</a:t>
            </a:r>
          </a:p>
          <a:p>
            <a:endParaRPr lang="en-US"/>
          </a:p>
        </p:txBody>
      </p:sp>
      <p:pic>
        <p:nvPicPr>
          <p:cNvPr id="4" name="Picture 3" descr="Young people looking at smartphones">
            <a:extLst>
              <a:ext uri="{FF2B5EF4-FFF2-40B4-BE49-F238E27FC236}">
                <a16:creationId xmlns:a16="http://schemas.microsoft.com/office/drawing/2014/main" id="{FDCF6249-07D7-828E-A921-607CE2A54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600696"/>
            <a:ext cx="5455921" cy="5643691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52F9C43-874B-E14C-96E4-EB3C49BEA456}"/>
              </a:ext>
            </a:extLst>
          </p:cNvPr>
          <p:cNvSpPr/>
          <p:nvPr/>
        </p:nvSpPr>
        <p:spPr>
          <a:xfrm>
            <a:off x="4357584" y="4739408"/>
            <a:ext cx="1316181" cy="11380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954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A8AA1-BDD7-A54F-3A01-328BF6A63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603358"/>
            <a:ext cx="4840006" cy="2424902"/>
          </a:xfrm>
        </p:spPr>
        <p:txBody>
          <a:bodyPr>
            <a:noAutofit/>
          </a:bodyPr>
          <a:lstStyle/>
          <a:p>
            <a:r>
              <a:rPr lang="en-GB">
                <a:solidFill>
                  <a:srgbClr val="000000"/>
                </a:solidFill>
                <a:latin typeface="Tw Cen MT Condensed"/>
              </a:rPr>
              <a:t>Empowering Parents: Keeping Your Child Safe in the Digital Worl</a:t>
            </a:r>
            <a:r>
              <a:rPr lang="en-GB">
                <a:solidFill>
                  <a:srgbClr val="000000"/>
                </a:solidFill>
              </a:rPr>
              <a:t>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C6BE8-7A62-3627-B9BF-0ABB57412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3111500"/>
            <a:ext cx="4728972" cy="2861492"/>
          </a:xfrm>
        </p:spPr>
        <p:txBody>
          <a:bodyPr vert="horz" lIns="45720" tIns="45720" rIns="45720" bIns="45720" rtlCol="0" anchor="t">
            <a:normAutofit/>
          </a:bodyPr>
          <a:lstStyle/>
          <a:p>
            <a:r>
              <a:rPr lang="en-US" sz="3200">
                <a:ea typeface="+mn-lt"/>
                <a:cs typeface="+mn-lt"/>
              </a:rPr>
              <a:t>What percentage of parents use parental controls on their child's devices?</a:t>
            </a:r>
            <a:endParaRPr lang="en-US"/>
          </a:p>
          <a:p>
            <a:r>
              <a:rPr lang="en-US" sz="3200">
                <a:ea typeface="+mn-lt"/>
                <a:cs typeface="+mn-lt"/>
              </a:rPr>
              <a:t>25 %  35% 45% 55%</a:t>
            </a:r>
          </a:p>
          <a:p>
            <a:endParaRPr lang="en-US"/>
          </a:p>
        </p:txBody>
      </p:sp>
      <p:pic>
        <p:nvPicPr>
          <p:cNvPr id="4" name="Picture 3" descr="Young people looking at smartphones">
            <a:extLst>
              <a:ext uri="{FF2B5EF4-FFF2-40B4-BE49-F238E27FC236}">
                <a16:creationId xmlns:a16="http://schemas.microsoft.com/office/drawing/2014/main" id="{FDCF6249-07D7-828E-A921-607CE2A54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600696"/>
            <a:ext cx="5455921" cy="5643691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52F9C43-874B-E14C-96E4-EB3C49BEA456}"/>
              </a:ext>
            </a:extLst>
          </p:cNvPr>
          <p:cNvSpPr/>
          <p:nvPr/>
        </p:nvSpPr>
        <p:spPr>
          <a:xfrm>
            <a:off x="901370" y="4748479"/>
            <a:ext cx="1316181" cy="11380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01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E60AC-9465-099C-F53C-FED183C16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COMING OF AGE IN THE DIGITAL 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62041-C3BC-155D-D761-141D1446C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3851684" cy="4023360"/>
          </a:xfrm>
        </p:spPr>
        <p:txBody>
          <a:bodyPr vert="horz" lIns="45720" tIns="45720" rIns="45720" bIns="45720" rtlCol="0" anchor="t">
            <a:normAutofit/>
          </a:bodyPr>
          <a:lstStyle/>
          <a:p>
            <a:pPr>
              <a:buFont typeface="Arial" panose="020B0602020104020603" pitchFamily="34" charset="0"/>
              <a:buChar char="•"/>
            </a:pPr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 First phone</a:t>
            </a:r>
            <a:endParaRPr lang="en-US" sz="2000" dirty="0">
              <a:solidFill>
                <a:srgbClr val="111111"/>
              </a:solidFill>
              <a:ea typeface="+mn-lt"/>
              <a:cs typeface="+mn-lt"/>
            </a:endParaRPr>
          </a:p>
          <a:p>
            <a:pPr>
              <a:buFont typeface="Arial" panose="020B0602020104020603" pitchFamily="34" charset="0"/>
              <a:buChar char="•"/>
            </a:pPr>
            <a:r>
              <a:rPr lang="en-US" sz="2800" dirty="0">
                <a:solidFill>
                  <a:srgbClr val="111111"/>
                </a:solidFill>
              </a:rPr>
              <a:t> First time travelling to school alone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US" sz="2800">
                <a:solidFill>
                  <a:srgbClr val="111111"/>
                </a:solidFill>
              </a:rPr>
              <a:t> Wider friendship networks</a:t>
            </a:r>
            <a:endParaRPr lang="en-US" sz="2800" dirty="0">
              <a:solidFill>
                <a:srgbClr val="111111"/>
              </a:solidFill>
            </a:endParaRPr>
          </a:p>
          <a:p>
            <a:pPr>
              <a:buFont typeface="Arial" panose="020B0602020104020603" pitchFamily="34" charset="0"/>
              <a:buChar char="•"/>
            </a:pPr>
            <a:r>
              <a:rPr lang="en-US" sz="2800" dirty="0">
                <a:solidFill>
                  <a:srgbClr val="111111"/>
                </a:solidFill>
              </a:rPr>
              <a:t> On screen depictions of school life</a:t>
            </a:r>
          </a:p>
          <a:p>
            <a:pPr>
              <a:buNone/>
            </a:pPr>
            <a:endParaRPr lang="en-US" sz="2800" dirty="0">
              <a:solidFill>
                <a:srgbClr val="111111"/>
              </a:solidFill>
            </a:endParaRPr>
          </a:p>
          <a:p>
            <a:pPr marL="0" indent="0">
              <a:buNone/>
            </a:pPr>
            <a:endParaRPr lang="en-US" sz="3600">
              <a:solidFill>
                <a:srgbClr val="111111"/>
              </a:solidFill>
            </a:endParaRPr>
          </a:p>
          <a:p>
            <a:pPr>
              <a:buFont typeface="Arial" panose="020B0602020104020603" pitchFamily="34" charset="0"/>
              <a:buChar char="•"/>
            </a:pPr>
            <a:endParaRPr lang="en-US"/>
          </a:p>
        </p:txBody>
      </p:sp>
      <p:pic>
        <p:nvPicPr>
          <p:cNvPr id="4" name="Picture 3" descr="A Guide to Social Media Apps and their Age Ratings - OpenView Education">
            <a:extLst>
              <a:ext uri="{FF2B5EF4-FFF2-40B4-BE49-F238E27FC236}">
                <a16:creationId xmlns:a16="http://schemas.microsoft.com/office/drawing/2014/main" id="{3FECD242-8E95-FDD4-8DCC-70EFA22078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894" r="813" b="236"/>
          <a:stretch/>
        </p:blipFill>
        <p:spPr>
          <a:xfrm>
            <a:off x="4882737" y="2004120"/>
            <a:ext cx="7166741" cy="427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92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E60AC-9465-099C-F53C-FED183C16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The Risks Children Face Online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62041-C3BC-155D-D761-141D1446C6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>
              <a:buNone/>
            </a:pP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Inappropriate content (violence, adult material, extremist views).</a:t>
            </a:r>
            <a:endParaRPr lang="en-US" sz="2800"/>
          </a:p>
          <a:p>
            <a:pPr>
              <a:buNone/>
            </a:pP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Online predators.</a:t>
            </a:r>
            <a:endParaRPr lang="en-US" sz="2800"/>
          </a:p>
          <a:p>
            <a:pPr>
              <a:buNone/>
            </a:pP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Cyberbullying.</a:t>
            </a:r>
            <a:endParaRPr lang="en-US" sz="2800"/>
          </a:p>
          <a:p>
            <a:pPr>
              <a:buNone/>
            </a:pP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Excessive screen time and addiction.</a:t>
            </a:r>
            <a:endParaRPr lang="en-US" sz="2800"/>
          </a:p>
          <a:p>
            <a:pPr>
              <a:buNone/>
            </a:pP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rgbClr val="111111"/>
                </a:solidFill>
                <a:ea typeface="+mn-lt"/>
                <a:cs typeface="+mn-lt"/>
              </a:rPr>
              <a:t>Privacy concerns (oversharing personal information)</a:t>
            </a:r>
            <a:endParaRPr lang="en-US" sz="2800"/>
          </a:p>
          <a:p>
            <a:pPr marL="0" indent="0">
              <a:buNone/>
            </a:pPr>
            <a:endParaRPr lang="en-US" sz="3600">
              <a:solidFill>
                <a:srgbClr val="111111"/>
              </a:solidFill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31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CFE33-16E9-82DA-ECC4-00E4B1133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Proactive Steps to Keep Kids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009DB-0B1D-44C1-59BD-43B82714C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Autofit/>
          </a:bodyPr>
          <a:lstStyle/>
          <a:p>
            <a:r>
              <a:rPr lang="en-US" sz="2800" b="1">
                <a:solidFill>
                  <a:srgbClr val="111111"/>
                </a:solidFill>
                <a:ea typeface="+mn-lt"/>
                <a:cs typeface="+mn-lt"/>
              </a:rPr>
              <a:t>Communication is Key </a:t>
            </a:r>
            <a:endParaRPr lang="en-US" sz="2800">
              <a:solidFill>
                <a:srgbClr val="111111"/>
              </a:solidFill>
            </a:endParaRPr>
          </a:p>
          <a:p>
            <a:r>
              <a:rPr lang="en-US" sz="2800">
                <a:solidFill>
                  <a:schemeClr val="accent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chemeClr val="accent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chemeClr val="accent1"/>
                </a:solidFill>
                <a:ea typeface="+mn-lt"/>
                <a:cs typeface="+mn-lt"/>
              </a:rPr>
              <a:t>Encourage open, judgment-free conversations.</a:t>
            </a:r>
            <a:endParaRPr lang="en-US" sz="2800">
              <a:solidFill>
                <a:schemeClr val="accent1"/>
              </a:solidFill>
            </a:endParaRPr>
          </a:p>
          <a:p>
            <a:r>
              <a:rPr lang="en-US" sz="2800">
                <a:solidFill>
                  <a:schemeClr val="accent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chemeClr val="accent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chemeClr val="accent1"/>
                </a:solidFill>
                <a:ea typeface="+mn-lt"/>
                <a:cs typeface="+mn-lt"/>
              </a:rPr>
              <a:t>Teach children to recognize and report uncomfortable situations.</a:t>
            </a:r>
            <a:endParaRPr lang="en-US" sz="2800">
              <a:solidFill>
                <a:schemeClr val="accent1"/>
              </a:solidFill>
            </a:endParaRPr>
          </a:p>
          <a:p>
            <a:endParaRPr lang="en-US" sz="2800"/>
          </a:p>
          <a:p>
            <a:r>
              <a:rPr lang="en-US" sz="2800" b="1">
                <a:solidFill>
                  <a:srgbClr val="111111"/>
                </a:solidFill>
                <a:ea typeface="+mn-lt"/>
                <a:cs typeface="+mn-lt"/>
              </a:rPr>
              <a:t>Set Clear Boundaries </a:t>
            </a:r>
            <a:endParaRPr lang="en-US" sz="2800"/>
          </a:p>
          <a:p>
            <a:r>
              <a:rPr lang="en-US" sz="2800">
                <a:solidFill>
                  <a:schemeClr val="accent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chemeClr val="accent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chemeClr val="accent1"/>
                </a:solidFill>
                <a:ea typeface="+mn-lt"/>
                <a:cs typeface="+mn-lt"/>
              </a:rPr>
              <a:t>Establish rules for screen time, apps, and websites.</a:t>
            </a:r>
            <a:endParaRPr lang="en-US" sz="2800">
              <a:solidFill>
                <a:schemeClr val="accent1"/>
              </a:solidFill>
            </a:endParaRPr>
          </a:p>
          <a:p>
            <a:r>
              <a:rPr lang="en-US" sz="2800">
                <a:solidFill>
                  <a:schemeClr val="accent1"/>
                </a:solidFill>
                <a:ea typeface="+mn-lt"/>
                <a:cs typeface="+mn-lt"/>
              </a:rPr>
              <a:t>•</a:t>
            </a:r>
            <a:r>
              <a:rPr lang="en-US" sz="2000">
                <a:solidFill>
                  <a:schemeClr val="accent1"/>
                </a:solidFill>
                <a:ea typeface="+mn-lt"/>
                <a:cs typeface="+mn-lt"/>
              </a:rPr>
              <a:t> </a:t>
            </a:r>
            <a:r>
              <a:rPr lang="en-US" sz="2800">
                <a:solidFill>
                  <a:schemeClr val="accent1"/>
                </a:solidFill>
                <a:ea typeface="+mn-lt"/>
                <a:cs typeface="+mn-lt"/>
              </a:rPr>
              <a:t>Model healthy online habits as parents.</a:t>
            </a:r>
            <a:endParaRPr lang="en-US" sz="2800">
              <a:solidFill>
                <a:schemeClr val="accent1"/>
              </a:solidFill>
            </a:endParaRPr>
          </a:p>
          <a:p>
            <a:br>
              <a:rPr lang="en-US"/>
            </a:br>
            <a:endParaRPr lang="en-US" sz="2800"/>
          </a:p>
          <a:p>
            <a:endParaRPr lang="en-US" sz="2800" b="1">
              <a:solidFill>
                <a:srgbClr val="111111"/>
              </a:solidFill>
            </a:endParaRPr>
          </a:p>
          <a:p>
            <a:endParaRPr lang="en-US" sz="3600">
              <a:solidFill>
                <a:srgbClr val="111111"/>
              </a:solidFill>
            </a:endParaRPr>
          </a:p>
          <a:p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277061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FBBB0-440A-CD4D-ABF4-E45153648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Proactive Steps to Keep Kids Safe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6CB96-17F7-C916-E3AC-31EB5E06C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4321533"/>
          </a:xfrm>
        </p:spPr>
        <p:txBody>
          <a:bodyPr vert="horz" lIns="45720" tIns="45720" rIns="45720" bIns="45720" rtlCol="0" anchor="t">
            <a:noAutofit/>
          </a:bodyPr>
          <a:lstStyle/>
          <a:p>
            <a:r>
              <a:rPr lang="en-US" b="1">
                <a:solidFill>
                  <a:srgbClr val="111111"/>
                </a:solidFill>
                <a:latin typeface="TW Cen MT"/>
                <a:ea typeface="+mn-lt"/>
                <a:cs typeface="+mn-lt"/>
              </a:rPr>
              <a:t>Use Technology Wisely </a:t>
            </a:r>
            <a:endParaRPr lang="en-US" b="1">
              <a:solidFill>
                <a:srgbClr val="111111"/>
              </a:solidFill>
              <a:latin typeface="TW Cen MT"/>
            </a:endParaRPr>
          </a:p>
          <a:p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•</a:t>
            </a:r>
            <a:r>
              <a:rPr lang="en-US" sz="17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 </a:t>
            </a:r>
            <a:r>
              <a:rPr lang="en-US" sz="2300" b="1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Parental Controls</a:t>
            </a:r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: Use the built-in settings on devices or apps (e.g., YouTube Kids, Apple Screen Time, Google Family Link).</a:t>
            </a:r>
            <a:endParaRPr lang="en-US" sz="2300">
              <a:solidFill>
                <a:schemeClr val="accent1"/>
              </a:solidFill>
              <a:latin typeface="TW Cen MT"/>
            </a:endParaRPr>
          </a:p>
          <a:p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•</a:t>
            </a:r>
            <a:r>
              <a:rPr lang="en-US" sz="17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 </a:t>
            </a:r>
            <a:r>
              <a:rPr lang="en-US" sz="2300" b="1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Monitoring Tools</a:t>
            </a:r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:</a:t>
            </a:r>
            <a:r>
              <a:rPr lang="en-US" sz="2300">
                <a:solidFill>
                  <a:srgbClr val="111111"/>
                </a:solidFill>
                <a:latin typeface="TW Cen MT"/>
                <a:ea typeface="+mn-lt"/>
                <a:cs typeface="+mn-lt"/>
              </a:rPr>
              <a:t> </a:t>
            </a:r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Tools like </a:t>
            </a:r>
            <a:r>
              <a:rPr lang="en-US" sz="2300" err="1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Qustodio</a:t>
            </a:r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 help supervise without invading privacy.</a:t>
            </a:r>
            <a:endParaRPr lang="en-US" sz="2300">
              <a:solidFill>
                <a:schemeClr val="accent1"/>
              </a:solidFill>
              <a:latin typeface="TW Cen MT"/>
            </a:endParaRPr>
          </a:p>
          <a:p>
            <a:endParaRPr lang="en-US">
              <a:latin typeface="TW Cen MT"/>
              <a:ea typeface="+mn-lt"/>
              <a:cs typeface="+mn-lt"/>
            </a:endParaRPr>
          </a:p>
          <a:p>
            <a:r>
              <a:rPr lang="en-US" b="1">
                <a:solidFill>
                  <a:srgbClr val="111111"/>
                </a:solidFill>
                <a:latin typeface="TW Cen MT"/>
                <a:ea typeface="+mn-lt"/>
                <a:cs typeface="+mn-lt"/>
              </a:rPr>
              <a:t>Teach Online Safety Skills</a:t>
            </a:r>
            <a:endParaRPr lang="en-US" b="1">
              <a:solidFill>
                <a:srgbClr val="111111"/>
              </a:solidFill>
              <a:latin typeface="TW Cen MT"/>
            </a:endParaRPr>
          </a:p>
          <a:p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•</a:t>
            </a:r>
            <a:r>
              <a:rPr lang="en-US" sz="17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 </a:t>
            </a:r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The importance of strong passwords and avoiding oversharing.</a:t>
            </a:r>
            <a:endParaRPr lang="en-US" sz="2300">
              <a:solidFill>
                <a:schemeClr val="accent1"/>
              </a:solidFill>
              <a:latin typeface="TW Cen MT"/>
            </a:endParaRPr>
          </a:p>
          <a:p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•</a:t>
            </a:r>
            <a:r>
              <a:rPr lang="en-US" sz="17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 </a:t>
            </a:r>
            <a:r>
              <a:rPr lang="en-US" sz="2300">
                <a:solidFill>
                  <a:schemeClr val="accent1"/>
                </a:solidFill>
                <a:latin typeface="TW Cen MT"/>
                <a:ea typeface="+mn-lt"/>
                <a:cs typeface="+mn-lt"/>
              </a:rPr>
              <a:t>Warn against clicking suspicious links or downloading unknown files.</a:t>
            </a:r>
            <a:endParaRPr lang="en-US" sz="2300">
              <a:solidFill>
                <a:schemeClr val="accent1"/>
              </a:solidFill>
              <a:latin typeface="TW Cen MT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77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FC63B-824C-0952-80FD-F30415BB5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Resources for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E48F3-8A52-9CF7-6251-0A7E482576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4000125" cy="4023360"/>
          </a:xfrm>
        </p:spPr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US" sz="3200">
                <a:solidFill>
                  <a:srgbClr val="111111"/>
                </a:solidFill>
              </a:rPr>
              <a:t>We have added an ONLINE SAFETY HUB to our school website, accessible via the parent tab.</a:t>
            </a:r>
          </a:p>
          <a:p>
            <a:endParaRPr lang="en-US"/>
          </a:p>
        </p:txBody>
      </p:sp>
      <p:pic>
        <p:nvPicPr>
          <p:cNvPr id="4" name="Picture 3" descr="A screenshot of a web page&#10;&#10;AI-generated content may be incorrect.">
            <a:extLst>
              <a:ext uri="{FF2B5EF4-FFF2-40B4-BE49-F238E27FC236}">
                <a16:creationId xmlns:a16="http://schemas.microsoft.com/office/drawing/2014/main" id="{E67F317E-0AD8-C478-6B2B-13DBE6430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3177" y="212506"/>
            <a:ext cx="5078877" cy="609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46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FC63B-824C-0952-80FD-F30415BB5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Resources for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E48F3-8A52-9CF7-6251-0A7E482576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4000125" cy="4023360"/>
          </a:xfrm>
        </p:spPr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US" sz="3200">
                <a:solidFill>
                  <a:srgbClr val="111111"/>
                </a:solidFill>
              </a:rPr>
              <a:t>Here you will find every presentation that your child has seen along with useful links to internetmatters.org and parent guides,</a:t>
            </a:r>
          </a:p>
          <a:p>
            <a:endParaRPr lang="en-US"/>
          </a:p>
        </p:txBody>
      </p:sp>
      <p:pic>
        <p:nvPicPr>
          <p:cNvPr id="4" name="Picture 3" descr="A screenshot of a web page&#10;&#10;AI-generated content may be incorrect.">
            <a:extLst>
              <a:ext uri="{FF2B5EF4-FFF2-40B4-BE49-F238E27FC236}">
                <a16:creationId xmlns:a16="http://schemas.microsoft.com/office/drawing/2014/main" id="{E67F317E-0AD8-C478-6B2B-13DBE6430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3177" y="212506"/>
            <a:ext cx="5078877" cy="609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75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FC63B-824C-0952-80FD-F30415BB5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Resources for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E48F3-8A52-9CF7-6251-0A7E482576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4000125" cy="4023360"/>
          </a:xfrm>
        </p:spPr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US" sz="3200">
                <a:solidFill>
                  <a:srgbClr val="111111"/>
                </a:solidFill>
              </a:rPr>
              <a:t>Here you will find every presentation that your child has seen along with useful links to internetmatters.org and parent guides.</a:t>
            </a:r>
          </a:p>
          <a:p>
            <a:endParaRPr lang="en-US"/>
          </a:p>
        </p:txBody>
      </p:sp>
      <p:pic>
        <p:nvPicPr>
          <p:cNvPr id="5" name="Picture 4" descr="A poster of a video game&#10;&#10;AI-generated content may be incorrect.">
            <a:extLst>
              <a:ext uri="{FF2B5EF4-FFF2-40B4-BE49-F238E27FC236}">
                <a16:creationId xmlns:a16="http://schemas.microsoft.com/office/drawing/2014/main" id="{C20A3989-1CAC-BCA9-3E12-36069A40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1320000">
            <a:off x="6783759" y="1233236"/>
            <a:ext cx="2665087" cy="3779922"/>
          </a:xfrm>
          <a:prstGeom prst="rect">
            <a:avLst/>
          </a:prstGeom>
        </p:spPr>
      </p:pic>
      <p:pic>
        <p:nvPicPr>
          <p:cNvPr id="6" name="Picture 5" descr="A poster of a cartoon character&#10;&#10;AI-generated content may be incorrect.">
            <a:extLst>
              <a:ext uri="{FF2B5EF4-FFF2-40B4-BE49-F238E27FC236}">
                <a16:creationId xmlns:a16="http://schemas.microsoft.com/office/drawing/2014/main" id="{1C06A8A2-8AE0-851A-4EF4-055F28CA6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320000">
            <a:off x="7769255" y="1443790"/>
            <a:ext cx="2829699" cy="3960395"/>
          </a:xfrm>
          <a:prstGeom prst="rect">
            <a:avLst/>
          </a:prstGeom>
        </p:spPr>
      </p:pic>
      <p:pic>
        <p:nvPicPr>
          <p:cNvPr id="7" name="Picture 6" descr="A poster with text and pictures&#10;&#10;AI-generated content may be incorrect.">
            <a:extLst>
              <a:ext uri="{FF2B5EF4-FFF2-40B4-BE49-F238E27FC236}">
                <a16:creationId xmlns:a16="http://schemas.microsoft.com/office/drawing/2014/main" id="{5A633021-7C39-6B1A-8F4A-5CEA8F0C00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1320000">
            <a:off x="8535502" y="1954063"/>
            <a:ext cx="2872540" cy="408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48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4C2BC-D777-1075-BB6A-DABCD0D98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7A329-2553-FDC4-3C28-475ECF229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 lnSpcReduction="10000"/>
          </a:bodyPr>
          <a:lstStyle/>
          <a:p>
            <a:pPr>
              <a:buFont typeface="Arial" panose="020B0602020104020603" pitchFamily="34" charset="0"/>
              <a:buChar char="•"/>
            </a:pPr>
            <a:r>
              <a:rPr lang="en-US" sz="5400" dirty="0">
                <a:solidFill>
                  <a:srgbClr val="111111"/>
                </a:solidFill>
                <a:ea typeface="+mn-lt"/>
                <a:cs typeface="+mn-lt"/>
              </a:rPr>
              <a:t>Communication</a:t>
            </a:r>
            <a:r>
              <a:rPr lang="en-US" sz="5400" dirty="0">
                <a:solidFill>
                  <a:schemeClr val="accent1">
                    <a:lumMod val="20000"/>
                    <a:lumOff val="80000"/>
                  </a:schemeClr>
                </a:solidFill>
                <a:ea typeface="+mn-lt"/>
                <a:cs typeface="+mn-lt"/>
              </a:rPr>
              <a:t>/</a:t>
            </a:r>
            <a:r>
              <a:rPr lang="en-US" sz="5400" dirty="0">
                <a:solidFill>
                  <a:schemeClr val="accent1"/>
                </a:solidFill>
                <a:ea typeface="+mn-lt"/>
                <a:cs typeface="+mn-lt"/>
              </a:rPr>
              <a:t>Mood changes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US" sz="5400" dirty="0">
                <a:solidFill>
                  <a:srgbClr val="111111"/>
                </a:solidFill>
                <a:ea typeface="+mn-lt"/>
                <a:cs typeface="+mn-lt"/>
              </a:rPr>
              <a:t>Boundaries</a:t>
            </a:r>
            <a:r>
              <a:rPr lang="en-US" sz="5400" dirty="0">
                <a:solidFill>
                  <a:schemeClr val="accent1">
                    <a:lumMod val="20000"/>
                    <a:lumOff val="80000"/>
                  </a:schemeClr>
                </a:solidFill>
                <a:ea typeface="+mn-lt"/>
                <a:cs typeface="+mn-lt"/>
              </a:rPr>
              <a:t>/</a:t>
            </a:r>
            <a:r>
              <a:rPr lang="en-US" sz="5400" dirty="0">
                <a:solidFill>
                  <a:schemeClr val="accent1"/>
                </a:solidFill>
                <a:ea typeface="+mn-lt"/>
                <a:cs typeface="+mn-lt"/>
              </a:rPr>
              <a:t>Screen Time</a:t>
            </a:r>
            <a:r>
              <a:rPr lang="en-US" sz="5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US" sz="5400" dirty="0">
                <a:solidFill>
                  <a:srgbClr val="111111"/>
                </a:solidFill>
                <a:ea typeface="+mn-lt"/>
                <a:cs typeface="+mn-lt"/>
              </a:rPr>
              <a:t>Tech tools</a:t>
            </a:r>
            <a:r>
              <a:rPr lang="en-US" sz="5400" dirty="0">
                <a:solidFill>
                  <a:schemeClr val="accent1">
                    <a:lumMod val="20000"/>
                    <a:lumOff val="80000"/>
                  </a:schemeClr>
                </a:solidFill>
                <a:ea typeface="+mn-lt"/>
                <a:cs typeface="+mn-lt"/>
              </a:rPr>
              <a:t>/</a:t>
            </a:r>
            <a:r>
              <a:rPr lang="en-US" sz="5400" dirty="0">
                <a:solidFill>
                  <a:schemeClr val="accent1"/>
                </a:solidFill>
                <a:ea typeface="+mn-lt"/>
                <a:cs typeface="+mn-lt"/>
              </a:rPr>
              <a:t>Parental settings</a:t>
            </a:r>
          </a:p>
          <a:p>
            <a:pPr>
              <a:buFont typeface="Arial" panose="020B0602020104020603" pitchFamily="34" charset="0"/>
              <a:buChar char="•"/>
            </a:pPr>
            <a:r>
              <a:rPr lang="en-US" sz="5400" dirty="0">
                <a:solidFill>
                  <a:srgbClr val="111111"/>
                </a:solidFill>
                <a:ea typeface="+mn-lt"/>
                <a:cs typeface="+mn-lt"/>
              </a:rPr>
              <a:t>Safety skills</a:t>
            </a:r>
            <a:r>
              <a:rPr lang="en-US" sz="5400" dirty="0">
                <a:solidFill>
                  <a:schemeClr val="accent1">
                    <a:lumMod val="20000"/>
                    <a:lumOff val="80000"/>
                  </a:schemeClr>
                </a:solidFill>
                <a:ea typeface="+mn-lt"/>
                <a:cs typeface="+mn-lt"/>
              </a:rPr>
              <a:t>/</a:t>
            </a:r>
            <a:r>
              <a:rPr lang="en-US" sz="5400" dirty="0">
                <a:solidFill>
                  <a:schemeClr val="accent1"/>
                </a:solidFill>
                <a:ea typeface="+mn-lt"/>
                <a:cs typeface="+mn-lt"/>
              </a:rPr>
              <a:t>Password choices </a:t>
            </a:r>
            <a:br>
              <a:rPr lang="en-US" dirty="0"/>
            </a:b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29345154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Integral</vt:lpstr>
      <vt:lpstr>oS24: ONLINE SAFETY 2024</vt:lpstr>
      <vt:lpstr>Empowering Parents: Keeping Your Child Safe in the Digital World</vt:lpstr>
      <vt:lpstr>Empowering Parents: Keeping Your Child Safe in the Digital World</vt:lpstr>
      <vt:lpstr>Empowering Parents: Keeping Your Child Safe in the Digital World</vt:lpstr>
      <vt:lpstr>COMING OF AGE IN THE DIGITAL AGE</vt:lpstr>
      <vt:lpstr>The Risks Children Face Online</vt:lpstr>
      <vt:lpstr>Proactive Steps to Keep Kids Safe</vt:lpstr>
      <vt:lpstr>Proactive Steps to Keep Kids Safe</vt:lpstr>
      <vt:lpstr>Resources for parents</vt:lpstr>
      <vt:lpstr>Resources for parents</vt:lpstr>
      <vt:lpstr>Resources for parents</vt:lpstr>
      <vt:lpstr>In 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revision>47</cp:revision>
  <dcterms:created xsi:type="dcterms:W3CDTF">2014-09-12T02:18:28Z</dcterms:created>
  <dcterms:modified xsi:type="dcterms:W3CDTF">2025-01-24T13:56:57Z</dcterms:modified>
</cp:coreProperties>
</file>